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5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6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9.xml" ContentType="application/vnd.openxmlformats-officedocument.presentationml.notesSlid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30.xml" ContentType="application/vnd.openxmlformats-officedocument.presentationml.notesSlid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1.xml" ContentType="application/vnd.openxmlformats-officedocument.presentationml.notesSlide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32.xml" ContentType="application/vnd.openxmlformats-officedocument.presentationml.notesSlid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33.xml" ContentType="application/vnd.openxmlformats-officedocument.presentationml.notesSlide+xml"/>
  <Override PartName="/ppt/charts/chart19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20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7" r:id="rId2"/>
    <p:sldId id="331" r:id="rId3"/>
    <p:sldId id="310" r:id="rId4"/>
    <p:sldId id="325" r:id="rId5"/>
    <p:sldId id="350" r:id="rId6"/>
    <p:sldId id="324" r:id="rId7"/>
    <p:sldId id="332" r:id="rId8"/>
    <p:sldId id="333" r:id="rId9"/>
    <p:sldId id="334" r:id="rId10"/>
    <p:sldId id="335" r:id="rId11"/>
    <p:sldId id="336" r:id="rId12"/>
    <p:sldId id="347" r:id="rId13"/>
    <p:sldId id="348" r:id="rId14"/>
    <p:sldId id="349" r:id="rId15"/>
    <p:sldId id="351" r:id="rId16"/>
    <p:sldId id="353" r:id="rId17"/>
    <p:sldId id="327" r:id="rId18"/>
    <p:sldId id="337" r:id="rId19"/>
    <p:sldId id="375" r:id="rId20"/>
    <p:sldId id="360" r:id="rId21"/>
    <p:sldId id="359" r:id="rId22"/>
    <p:sldId id="339" r:id="rId23"/>
    <p:sldId id="340" r:id="rId24"/>
    <p:sldId id="341" r:id="rId25"/>
    <p:sldId id="343" r:id="rId26"/>
    <p:sldId id="363" r:id="rId27"/>
    <p:sldId id="358" r:id="rId28"/>
    <p:sldId id="365" r:id="rId29"/>
    <p:sldId id="371" r:id="rId30"/>
    <p:sldId id="366" r:id="rId31"/>
    <p:sldId id="367" r:id="rId32"/>
    <p:sldId id="368" r:id="rId33"/>
    <p:sldId id="372" r:id="rId34"/>
    <p:sldId id="373" r:id="rId35"/>
    <p:sldId id="374" r:id="rId36"/>
    <p:sldId id="330" r:id="rId37"/>
    <p:sldId id="355" r:id="rId38"/>
    <p:sldId id="315" r:id="rId39"/>
    <p:sldId id="356" r:id="rId4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84324" autoAdjust="0"/>
  </p:normalViewPr>
  <p:slideViewPr>
    <p:cSldViewPr>
      <p:cViewPr varScale="1">
        <p:scale>
          <a:sx n="72" d="100"/>
          <a:sy n="72" d="100"/>
        </p:scale>
        <p:origin x="89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pereira\Desktop\HVD\Tabela%20de%20verifica&#231;&#227;o%20entidades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spereira\Desktop\HVD\Tabela%20de%20verifica&#231;&#227;o%20entidades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T\Documents\DGT\SNIG\AnaRita\An&#225;lises_JIIDE.xlsx" TargetMode="Externa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T\Documents\DGT\SNIG\AnaRita\An&#225;lises_JIID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lha_de_C_lculo_do_Microsoft_Excel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T\Documents\DGT\SNIG\AnaRita\An&#225;lises_JIIDE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gomes\Documents\SNIG\HVD\An&#225;lises_CO-SNIG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CDGEV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 smtClean="0"/>
              <a:t>Categoria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Temática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Gráficos!$M$1</c:f>
              <c:strCache>
                <c:ptCount val="1"/>
                <c:pt idx="0">
                  <c:v>EMPRESAS E PROPRIEDADE DE EMPRESAS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Gráficos!$M$2:$M$20</c:f>
              <c:numCache>
                <c:formatCode>General</c:formatCode>
                <c:ptCount val="19"/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E3-4FBD-8075-837B3CF24A6D}"/>
            </c:ext>
          </c:extLst>
        </c:ser>
        <c:ser>
          <c:idx val="1"/>
          <c:order val="1"/>
          <c:tx>
            <c:strRef>
              <c:f>Gráficos!$N$1</c:f>
              <c:strCache>
                <c:ptCount val="1"/>
                <c:pt idx="0">
                  <c:v>GEOESPACIAL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Gráficos!$N$2:$N$20</c:f>
              <c:numCache>
                <c:formatCode>General</c:formatCode>
                <c:ptCount val="19"/>
                <c:pt idx="3">
                  <c:v>1</c:v>
                </c:pt>
                <c:pt idx="7">
                  <c:v>1</c:v>
                </c:pt>
                <c:pt idx="8">
                  <c:v>2</c:v>
                </c:pt>
                <c:pt idx="12">
                  <c:v>2</c:v>
                </c:pt>
                <c:pt idx="13">
                  <c:v>2</c:v>
                </c:pt>
                <c:pt idx="14">
                  <c:v>5</c:v>
                </c:pt>
                <c:pt idx="17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E3-4FBD-8075-837B3CF24A6D}"/>
            </c:ext>
          </c:extLst>
        </c:ser>
        <c:ser>
          <c:idx val="2"/>
          <c:order val="2"/>
          <c:tx>
            <c:strRef>
              <c:f>Gráficos!$O$1</c:f>
              <c:strCache>
                <c:ptCount val="1"/>
                <c:pt idx="0">
                  <c:v>MOBILIDADE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Gráficos!$O$2:$O$20</c:f>
              <c:numCache>
                <c:formatCode>General</c:formatCode>
                <c:ptCount val="19"/>
                <c:pt idx="8">
                  <c:v>1</c:v>
                </c:pt>
                <c:pt idx="9">
                  <c:v>4</c:v>
                </c:pt>
                <c:pt idx="11">
                  <c:v>1</c:v>
                </c:pt>
                <c:pt idx="13">
                  <c:v>4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4E3-4FBD-8075-837B3CF24A6D}"/>
            </c:ext>
          </c:extLst>
        </c:ser>
        <c:ser>
          <c:idx val="3"/>
          <c:order val="3"/>
          <c:tx>
            <c:strRef>
              <c:f>Gráficos!$P$1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Gráficos!$P$2:$P$20</c:f>
              <c:numCache>
                <c:formatCode>General</c:formatCode>
                <c:ptCount val="19"/>
                <c:pt idx="0">
                  <c:v>32</c:v>
                </c:pt>
                <c:pt idx="1">
                  <c:v>1</c:v>
                </c:pt>
                <c:pt idx="2">
                  <c:v>2</c:v>
                </c:pt>
                <c:pt idx="3">
                  <c:v>5</c:v>
                </c:pt>
                <c:pt idx="4">
                  <c:v>1</c:v>
                </c:pt>
                <c:pt idx="5">
                  <c:v>2</c:v>
                </c:pt>
                <c:pt idx="6">
                  <c:v>19</c:v>
                </c:pt>
                <c:pt idx="8">
                  <c:v>19</c:v>
                </c:pt>
                <c:pt idx="10">
                  <c:v>9</c:v>
                </c:pt>
                <c:pt idx="13">
                  <c:v>16</c:v>
                </c:pt>
                <c:pt idx="15">
                  <c:v>1</c:v>
                </c:pt>
                <c:pt idx="16">
                  <c:v>20</c:v>
                </c:pt>
                <c:pt idx="17">
                  <c:v>21</c:v>
                </c:pt>
                <c:pt idx="1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4E3-4FBD-8075-837B3CF24A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9385039"/>
        <c:axId val="1939386703"/>
      </c:barChart>
      <c:catAx>
        <c:axId val="1939385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6703"/>
        <c:crosses val="autoZero"/>
        <c:auto val="1"/>
        <c:lblAlgn val="ctr"/>
        <c:lblOffset val="100"/>
        <c:noMultiLvlLbl val="0"/>
      </c:catAx>
      <c:valAx>
        <c:axId val="1939386703"/>
        <c:scaling>
          <c:orientation val="minMax"/>
          <c:max val="9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Rácio </a:t>
            </a:r>
            <a:r>
              <a:rPr lang="pt-PT" sz="1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entre </a:t>
            </a: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Entidades</a:t>
            </a:r>
            <a:r>
              <a:rPr lang="pt-PT" sz="1700" b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com </a:t>
            </a:r>
            <a:r>
              <a:rPr lang="pt-PT" sz="1700" b="1" i="0" u="none" strike="noStrike" baseline="0" dirty="0" smtClean="0"/>
              <a:t>CDGEV </a:t>
            </a: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reportados </a:t>
            </a:r>
            <a:r>
              <a:rPr lang="pt-PT" sz="1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com e sem restrições</a:t>
            </a:r>
            <a:endParaRPr lang="pt-PT" sz="17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5010222785403976"/>
          <c:y val="7.241738684563818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9048207968195E-2"/>
          <c:y val="0.23438152574975765"/>
          <c:w val="0.58663180863219522"/>
          <c:h val="0.765618474250242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33180227471564"/>
          <c:y val="0.32458911339251567"/>
          <c:w val="0.23988254593175853"/>
          <c:h val="0.43262620903779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/>
              <a:t>Política</a:t>
            </a:r>
            <a:r>
              <a:rPr lang="en-US" sz="1600" b="1" dirty="0" smtClean="0"/>
              <a:t> </a:t>
            </a:r>
            <a:r>
              <a:rPr lang="en-US" sz="1600" b="1" dirty="0"/>
              <a:t>de Dados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Gráficos!$B$1</c:f>
              <c:strCache>
                <c:ptCount val="1"/>
                <c:pt idx="0">
                  <c:v>Com restrições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Gráficos!$B$2:$B$20</c:f>
              <c:numCache>
                <c:formatCode>General</c:formatCode>
                <c:ptCount val="19"/>
                <c:pt idx="8">
                  <c:v>3</c:v>
                </c:pt>
                <c:pt idx="13">
                  <c:v>7</c:v>
                </c:pt>
                <c:pt idx="18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B7-409D-AFA7-3E56E5E86BF4}"/>
            </c:ext>
          </c:extLst>
        </c:ser>
        <c:ser>
          <c:idx val="1"/>
          <c:order val="1"/>
          <c:tx>
            <c:strRef>
              <c:f>Gráficos!$C$1</c:f>
              <c:strCache>
                <c:ptCount val="1"/>
                <c:pt idx="0">
                  <c:v>Dados abertos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Gráficos!$C$2:$C$20</c:f>
              <c:numCache>
                <c:formatCode>General</c:formatCode>
                <c:ptCount val="19"/>
                <c:pt idx="0">
                  <c:v>30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2</c:v>
                </c:pt>
                <c:pt idx="5">
                  <c:v>2</c:v>
                </c:pt>
                <c:pt idx="6">
                  <c:v>19</c:v>
                </c:pt>
                <c:pt idx="7">
                  <c:v>1</c:v>
                </c:pt>
                <c:pt idx="8">
                  <c:v>11</c:v>
                </c:pt>
                <c:pt idx="9">
                  <c:v>4</c:v>
                </c:pt>
                <c:pt idx="10">
                  <c:v>9</c:v>
                </c:pt>
                <c:pt idx="11">
                  <c:v>1</c:v>
                </c:pt>
                <c:pt idx="12">
                  <c:v>2</c:v>
                </c:pt>
                <c:pt idx="13">
                  <c:v>15</c:v>
                </c:pt>
                <c:pt idx="14">
                  <c:v>5</c:v>
                </c:pt>
                <c:pt idx="15">
                  <c:v>1</c:v>
                </c:pt>
                <c:pt idx="16">
                  <c:v>15</c:v>
                </c:pt>
                <c:pt idx="17">
                  <c:v>22</c:v>
                </c:pt>
                <c:pt idx="18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CB7-409D-AFA7-3E56E5E86BF4}"/>
            </c:ext>
          </c:extLst>
        </c:ser>
        <c:ser>
          <c:idx val="2"/>
          <c:order val="2"/>
          <c:tx>
            <c:strRef>
              <c:f>Gráficos!$D$1</c:f>
              <c:strCache>
                <c:ptCount val="1"/>
                <c:pt idx="0">
                  <c:v>Dados abertos só com visualização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Gráficos!$D$2:$D$20</c:f>
              <c:numCache>
                <c:formatCode>General</c:formatCode>
                <c:ptCount val="19"/>
                <c:pt idx="3">
                  <c:v>5</c:v>
                </c:pt>
                <c:pt idx="8">
                  <c:v>8</c:v>
                </c:pt>
                <c:pt idx="16">
                  <c:v>5</c:v>
                </c:pt>
                <c:pt idx="1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CB7-409D-AFA7-3E56E5E86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9385039"/>
        <c:axId val="1939386703"/>
      </c:barChart>
      <c:catAx>
        <c:axId val="1939385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6703"/>
        <c:crosses val="autoZero"/>
        <c:auto val="1"/>
        <c:lblAlgn val="ctr"/>
        <c:lblOffset val="100"/>
        <c:noMultiLvlLbl val="0"/>
      </c:catAx>
      <c:valAx>
        <c:axId val="1939386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Rácio </a:t>
            </a:r>
            <a:r>
              <a:rPr lang="pt-PT" sz="1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entre </a:t>
            </a: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Entidades</a:t>
            </a:r>
            <a:r>
              <a:rPr lang="pt-PT" sz="1700" b="1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com </a:t>
            </a:r>
            <a:r>
              <a:rPr lang="pt-PT" sz="1700" b="1" i="0" u="none" strike="noStrike" baseline="0" dirty="0" smtClean="0"/>
              <a:t>CDGEV </a:t>
            </a:r>
            <a:r>
              <a:rPr lang="pt-PT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reportados </a:t>
            </a:r>
            <a:r>
              <a:rPr lang="pt-PT" sz="1700" b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com e sem restrições</a:t>
            </a:r>
            <a:endParaRPr lang="pt-PT" sz="170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c:rich>
      </c:tx>
      <c:layout>
        <c:manualLayout>
          <c:xMode val="edge"/>
          <c:yMode val="edge"/>
          <c:x val="0.15010222785403976"/>
          <c:y val="7.2417386845638181E-3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8.169048207968195E-2"/>
          <c:y val="0.23438152574975765"/>
          <c:w val="0.58663180863219522"/>
          <c:h val="0.7656184742502426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833180227471564"/>
          <c:y val="0.32458911339251567"/>
          <c:w val="0.23988254593175853"/>
          <c:h val="0.4326262090377965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CDGEV </a:t>
            </a:r>
            <a:r>
              <a:rPr lang="en-US" sz="1600" b="1" dirty="0" err="1"/>
              <a:t>publicados</a:t>
            </a:r>
            <a:r>
              <a:rPr lang="en-US" sz="1600" b="1" dirty="0"/>
              <a:t> no SNIG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Gráficos!$I$1</c:f>
              <c:strCache>
                <c:ptCount val="1"/>
                <c:pt idx="0">
                  <c:v>Sim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Gráficos!$I$2:$I$20</c:f>
              <c:numCache>
                <c:formatCode>General</c:formatCode>
                <c:ptCount val="19"/>
                <c:pt idx="0">
                  <c:v>30</c:v>
                </c:pt>
                <c:pt idx="1">
                  <c:v>1</c:v>
                </c:pt>
                <c:pt idx="2">
                  <c:v>1</c:v>
                </c:pt>
                <c:pt idx="5">
                  <c:v>1</c:v>
                </c:pt>
                <c:pt idx="6">
                  <c:v>19</c:v>
                </c:pt>
                <c:pt idx="7">
                  <c:v>1</c:v>
                </c:pt>
                <c:pt idx="8">
                  <c:v>22</c:v>
                </c:pt>
                <c:pt idx="9">
                  <c:v>1</c:v>
                </c:pt>
                <c:pt idx="10">
                  <c:v>9</c:v>
                </c:pt>
                <c:pt idx="11">
                  <c:v>1</c:v>
                </c:pt>
                <c:pt idx="13">
                  <c:v>18</c:v>
                </c:pt>
                <c:pt idx="14">
                  <c:v>3</c:v>
                </c:pt>
                <c:pt idx="16">
                  <c:v>19</c:v>
                </c:pt>
                <c:pt idx="17">
                  <c:v>24</c:v>
                </c:pt>
                <c:pt idx="18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9D-47CB-9171-58A43D7DBBA7}"/>
            </c:ext>
          </c:extLst>
        </c:ser>
        <c:ser>
          <c:idx val="1"/>
          <c:order val="1"/>
          <c:tx>
            <c:strRef>
              <c:f>Gráficos!$J$1</c:f>
              <c:strCache>
                <c:ptCount val="1"/>
                <c:pt idx="0">
                  <c:v>Não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Gráficos!$A$2:$A$20</c:f>
              <c:strCache>
                <c:ptCount val="19"/>
                <c:pt idx="0">
                  <c:v>Agência Portuguesa do Ambiente, I. P.</c:v>
                </c:pt>
                <c:pt idx="1">
                  <c:v>Comissão de Coordenação e Desenvolvimento Regional de Lisboa e Vale do Tejo</c:v>
                </c:pt>
                <c:pt idx="2">
                  <c:v>Comissão de Coordenação e Desenvolvimento Regional do Alentejo</c:v>
                </c:pt>
                <c:pt idx="3">
                  <c:v>Comissão de Coordenação e Desenvolvimento Regional do Algarve</c:v>
                </c:pt>
                <c:pt idx="4">
                  <c:v>Comissão de Coordenação e Desenvolvimento Regional do Centro</c:v>
                </c:pt>
                <c:pt idx="5">
                  <c:v>Comissão de Coordenação e Desenvolvimento Regional do Norte</c:v>
                </c:pt>
                <c:pt idx="6">
                  <c:v>Direção-Geral de Energia e Geologia</c:v>
                </c:pt>
                <c:pt idx="7">
                  <c:v>Direção-Geral de Estatísticas da Educação e Ciência</c:v>
                </c:pt>
                <c:pt idx="8">
                  <c:v>Direção-Geral do Território</c:v>
                </c:pt>
                <c:pt idx="9">
                  <c:v>Infraestruturas de Portugal, S.A.</c:v>
                </c:pt>
                <c:pt idx="10">
                  <c:v>Instituto da Conservação da Natureza e Florestas, I. P.</c:v>
                </c:pt>
                <c:pt idx="11">
                  <c:v>Instituto da Mobilidade e dos Transportes, I.P.</c:v>
                </c:pt>
                <c:pt idx="12">
                  <c:v>Instituto de Financiamento da Agricultura e Pescas, I. P.</c:v>
                </c:pt>
                <c:pt idx="13">
                  <c:v>Instituto Hidrográfico</c:v>
                </c:pt>
                <c:pt idx="14">
                  <c:v>Instituto Nacional de Estatística, I. P.</c:v>
                </c:pt>
                <c:pt idx="15">
                  <c:v>Instituto Nacional de Investigação Agrária e Veterinária, I.P.</c:v>
                </c:pt>
                <c:pt idx="16">
                  <c:v>Laboratório Nacional de Energia e Geologia</c:v>
                </c:pt>
                <c:pt idx="17">
                  <c:v>Serviço regional de informação geográfica na Região Autónoma da Madeira</c:v>
                </c:pt>
                <c:pt idx="18">
                  <c:v>Serviço regional de informação geográfica na Região Autónoma dos Açores</c:v>
                </c:pt>
              </c:strCache>
            </c:strRef>
          </c:cat>
          <c:val>
            <c:numRef>
              <c:f>Gráficos!$J$2:$J$20</c:f>
              <c:numCache>
                <c:formatCode>General</c:formatCode>
                <c:ptCount val="19"/>
                <c:pt idx="2">
                  <c:v>1</c:v>
                </c:pt>
                <c:pt idx="3">
                  <c:v>5</c:v>
                </c:pt>
                <c:pt idx="4">
                  <c:v>2</c:v>
                </c:pt>
                <c:pt idx="5">
                  <c:v>1</c:v>
                </c:pt>
                <c:pt idx="9">
                  <c:v>3</c:v>
                </c:pt>
                <c:pt idx="13">
                  <c:v>4</c:v>
                </c:pt>
                <c:pt idx="14">
                  <c:v>2</c:v>
                </c:pt>
                <c:pt idx="15">
                  <c:v>1</c:v>
                </c:pt>
                <c:pt idx="16">
                  <c:v>1</c:v>
                </c:pt>
                <c:pt idx="1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9D-47CB-9171-58A43D7DBB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9385039"/>
        <c:axId val="1939386703"/>
      </c:barChart>
      <c:catAx>
        <c:axId val="19393850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6703"/>
        <c:crosses val="autoZero"/>
        <c:auto val="1"/>
        <c:lblAlgn val="ctr"/>
        <c:lblOffset val="100"/>
        <c:noMultiLvlLbl val="0"/>
      </c:catAx>
      <c:valAx>
        <c:axId val="19393867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93850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600" b="1" dirty="0"/>
              <a:t>OBSERVAÇÃO DA TERRA E DO AMBIENTE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Cada_Entidade!$E$3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Cada_Entidade!$F$2:$J$2</c:f>
              <c:strCache>
                <c:ptCount val="5"/>
                <c:pt idx="0">
                  <c:v> Instalações industriais e de
 produção (III) </c:v>
                </c:pt>
                <c:pt idx="1">
                  <c:v>Instalações de monitorização do 
ambiente (III)</c:v>
                </c:pt>
                <c:pt idx="2">
                  <c:v>Ruído</c:v>
                </c:pt>
                <c:pt idx="3">
                  <c:v>Zonas de gestão/restrição/regulamentação e unidades de reporte (III)</c:v>
                </c:pt>
                <c:pt idx="4">
                  <c:v>Zonas de risco natural (III)</c:v>
                </c:pt>
              </c:strCache>
            </c:strRef>
          </c:cat>
          <c:val>
            <c:numRef>
              <c:f>Cada_Entidade!$F$3:$J$3</c:f>
              <c:numCache>
                <c:formatCode>General</c:formatCode>
                <c:ptCount val="5"/>
                <c:pt idx="0">
                  <c:v>3</c:v>
                </c:pt>
                <c:pt idx="1">
                  <c:v>8</c:v>
                </c:pt>
                <c:pt idx="2">
                  <c:v>2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0C-4FE2-ACD9-F1BA72E98D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325935"/>
        <c:axId val="1930328847"/>
      </c:barChart>
      <c:catAx>
        <c:axId val="19303259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28847"/>
        <c:crosses val="autoZero"/>
        <c:auto val="1"/>
        <c:lblAlgn val="ctr"/>
        <c:lblOffset val="100"/>
        <c:noMultiLvlLbl val="0"/>
      </c:catAx>
      <c:valAx>
        <c:axId val="1930328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25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OBSERVAÇÃO DA TERRA E DO AMBIENTE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Cada_Entidade!$E$24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Cada_Entidade!$F$23:$I$23</c:f>
              <c:strCache>
                <c:ptCount val="4"/>
                <c:pt idx="0">
                  <c:v> Instalações industriais e de
 produção (III) </c:v>
                </c:pt>
                <c:pt idx="1">
                  <c:v> Sítios protegidos (I)</c:v>
                </c:pt>
                <c:pt idx="2">
                  <c:v>Recursos energéticos (III)</c:v>
                </c:pt>
                <c:pt idx="3">
                  <c:v>Recursos minerais (III)</c:v>
                </c:pt>
              </c:strCache>
            </c:strRef>
          </c:cat>
          <c:val>
            <c:numRef>
              <c:f>Cada_Entidade!$F$24:$I$24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65-4274-BC5B-3BA7F8B964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34072591"/>
        <c:axId val="2034084655"/>
      </c:barChart>
      <c:catAx>
        <c:axId val="20340725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34084655"/>
        <c:crosses val="autoZero"/>
        <c:auto val="1"/>
        <c:lblAlgn val="ctr"/>
        <c:lblOffset val="100"/>
        <c:noMultiLvlLbl val="0"/>
      </c:catAx>
      <c:valAx>
        <c:axId val="2034084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3407259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600" b="1"/>
              <a:t>Temas por Categoria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Cada_Entidade!$F$43</c:f>
              <c:strCache>
                <c:ptCount val="1"/>
                <c:pt idx="0">
                  <c:v> Altitude (II)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Cada_Entidade!$F$44:$F$46</c:f>
              <c:numCache>
                <c:formatCode>General</c:formatCode>
                <c:ptCount val="3"/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F-4AB0-87F4-FF14D52C2E00}"/>
            </c:ext>
          </c:extLst>
        </c:ser>
        <c:ser>
          <c:idx val="1"/>
          <c:order val="1"/>
          <c:tx>
            <c:strRef>
              <c:f>Cada_Entidade!$G$43</c:f>
              <c:strCache>
                <c:ptCount val="1"/>
                <c:pt idx="0">
                  <c:v> Ocupação do solo (II)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Cada_Entidade!$G$44:$G$46</c:f>
              <c:numCache>
                <c:formatCode>General</c:formatCode>
                <c:ptCount val="3"/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AF-4AB0-87F4-FF14D52C2E00}"/>
            </c:ext>
          </c:extLst>
        </c:ser>
        <c:ser>
          <c:idx val="2"/>
          <c:order val="2"/>
          <c:tx>
            <c:strRef>
              <c:f>Cada_Entidade!$H$43</c:f>
              <c:strCache>
                <c:ptCount val="1"/>
                <c:pt idx="0">
                  <c:v> Ortoimagens (II)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Cada_Entidade!$H$44:$H$46</c:f>
              <c:numCache>
                <c:formatCode>General</c:formatCode>
                <c:ptCount val="3"/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AF-4AB0-87F4-FF14D52C2E00}"/>
            </c:ext>
          </c:extLst>
        </c:ser>
        <c:ser>
          <c:idx val="3"/>
          <c:order val="3"/>
          <c:tx>
            <c:strRef>
              <c:f>Cada_Entidade!$I$43</c:f>
              <c:strCache>
                <c:ptCount val="1"/>
                <c:pt idx="0">
                  <c:v>Hidrografia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Cada_Entidade!$I$44:$I$46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EAF-4AB0-87F4-FF14D52C2E00}"/>
            </c:ext>
          </c:extLst>
        </c:ser>
        <c:ser>
          <c:idx val="4"/>
          <c:order val="4"/>
          <c:tx>
            <c:strRef>
              <c:f>Cada_Entidade!$J$43</c:f>
              <c:strCache>
                <c:ptCount val="1"/>
                <c:pt idx="0">
                  <c:v>Redes de transporte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Cada_Entidade!$J$44:$J$46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AF-4AB0-87F4-FF14D52C2E00}"/>
            </c:ext>
          </c:extLst>
        </c:ser>
        <c:ser>
          <c:idx val="5"/>
          <c:order val="5"/>
          <c:tx>
            <c:strRef>
              <c:f>Cada_Entidade!$K$43</c:f>
              <c:strCache>
                <c:ptCount val="1"/>
                <c:pt idx="0">
                  <c:v>Toponímia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Cada_Entidade!$K$44:$K$46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EAF-4AB0-87F4-FF14D52C2E00}"/>
            </c:ext>
          </c:extLst>
        </c:ser>
        <c:ser>
          <c:idx val="6"/>
          <c:order val="6"/>
          <c:tx>
            <c:strRef>
              <c:f>Cada_Entidade!$L$43</c:f>
              <c:strCache>
                <c:ptCount val="1"/>
                <c:pt idx="0">
                  <c:v>Unidades administrativas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Cada_Entidade!$E$44:$E$46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Cada_Entidade!$L$44:$L$46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AF-4AB0-87F4-FF14D52C2E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30349647"/>
        <c:axId val="1930350063"/>
      </c:barChart>
      <c:catAx>
        <c:axId val="193034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50063"/>
        <c:crosses val="autoZero"/>
        <c:auto val="1"/>
        <c:lblAlgn val="ctr"/>
        <c:lblOffset val="100"/>
        <c:noMultiLvlLbl val="0"/>
      </c:catAx>
      <c:valAx>
        <c:axId val="193035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4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518697891887749"/>
          <c:y val="0.83488010007401781"/>
          <c:w val="0.83262201695256521"/>
          <c:h val="0.145064155520082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800" b="1" i="0" baseline="0">
                <a:effectLst/>
              </a:rPr>
              <a:t>Temas por Categoria</a:t>
            </a:r>
            <a:endParaRPr lang="pt-PT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Cada_Entidade!$F$67</c:f>
              <c:strCache>
                <c:ptCount val="1"/>
                <c:pt idx="0">
                  <c:v> Altitude (II)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Cada_Entidade!$F$68:$F$70</c:f>
              <c:numCache>
                <c:formatCode>General</c:formatCode>
                <c:ptCount val="3"/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F2-42EE-8225-C6F90FE2496D}"/>
            </c:ext>
          </c:extLst>
        </c:ser>
        <c:ser>
          <c:idx val="1"/>
          <c:order val="1"/>
          <c:tx>
            <c:strRef>
              <c:f>Cada_Entidade!$G$67</c:f>
              <c:strCache>
                <c:ptCount val="1"/>
                <c:pt idx="0">
                  <c:v>Águas interiores navegáveis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Cada_Entidade!$G$68:$G$70</c:f>
              <c:numCache>
                <c:formatCode>General</c:formatCode>
                <c:ptCount val="3"/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AF2-42EE-8225-C6F90FE2496D}"/>
            </c:ext>
          </c:extLst>
        </c:ser>
        <c:ser>
          <c:idx val="2"/>
          <c:order val="2"/>
          <c:tx>
            <c:strRef>
              <c:f>Cada_Entidade!$H$67</c:f>
              <c:strCache>
                <c:ptCount val="1"/>
                <c:pt idx="0">
                  <c:v>Características oceanográficas (III)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Cada_Entidade!$H$68:$H$70</c:f>
              <c:numCache>
                <c:formatCode>General</c:formatCode>
                <c:ptCount val="3"/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AF2-42EE-8225-C6F90FE2496D}"/>
            </c:ext>
          </c:extLst>
        </c:ser>
        <c:ser>
          <c:idx val="3"/>
          <c:order val="3"/>
          <c:tx>
            <c:strRef>
              <c:f>Cada_Entidade!$I$67</c:f>
              <c:strCache>
                <c:ptCount val="1"/>
                <c:pt idx="0">
                  <c:v>Geologia (II) 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Cada_Entidade!$I$68:$I$70</c:f>
              <c:numCache>
                <c:formatCode>General</c:formatCode>
                <c:ptCount val="3"/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F2-42EE-8225-C6F90FE2496D}"/>
            </c:ext>
          </c:extLst>
        </c:ser>
        <c:ser>
          <c:idx val="4"/>
          <c:order val="4"/>
          <c:tx>
            <c:strRef>
              <c:f>Cada_Entidade!$J$67</c:f>
              <c:strCache>
                <c:ptCount val="1"/>
                <c:pt idx="0">
                  <c:v>Redes de transporte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Cada_Entidade!$J$68:$J$70</c:f>
              <c:numCache>
                <c:formatCode>General</c:formatCode>
                <c:ptCount val="3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F2-42EE-8225-C6F90FE2496D}"/>
            </c:ext>
          </c:extLst>
        </c:ser>
        <c:ser>
          <c:idx val="5"/>
          <c:order val="5"/>
          <c:tx>
            <c:strRef>
              <c:f>Cada_Entidade!$K$67</c:f>
              <c:strCache>
                <c:ptCount val="1"/>
                <c:pt idx="0">
                  <c:v>Toponímia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Cada_Entidade!$K$68:$K$70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AF2-42EE-8225-C6F90FE2496D}"/>
            </c:ext>
          </c:extLst>
        </c:ser>
        <c:ser>
          <c:idx val="6"/>
          <c:order val="6"/>
          <c:tx>
            <c:strRef>
              <c:f>Cada_Entidade!$L$67</c:f>
              <c:strCache>
                <c:ptCount val="1"/>
                <c:pt idx="0">
                  <c:v>Unidades administrativas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Cada_Entidade!$E$68:$E$70</c:f>
              <c:strCache>
                <c:ptCount val="3"/>
                <c:pt idx="0">
                  <c:v>GEOESPACIAL</c:v>
                </c:pt>
                <c:pt idx="1">
                  <c:v>MOBILIDADE</c:v>
                </c:pt>
                <c:pt idx="2">
                  <c:v>OBSERVAÇÃO DA TERRA E DO AMBIENTE</c:v>
                </c:pt>
              </c:strCache>
            </c:strRef>
          </c:cat>
          <c:val>
            <c:numRef>
              <c:f>Cada_Entidade!$L$68:$L$70</c:f>
              <c:numCache>
                <c:formatCode>General</c:formatCode>
                <c:ptCount val="3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AF2-42EE-8225-C6F90FE249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40269999"/>
        <c:axId val="1940266671"/>
      </c:barChart>
      <c:catAx>
        <c:axId val="19402699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40266671"/>
        <c:crosses val="autoZero"/>
        <c:auto val="1"/>
        <c:lblAlgn val="ctr"/>
        <c:lblOffset val="100"/>
        <c:noMultiLvlLbl val="0"/>
      </c:catAx>
      <c:valAx>
        <c:axId val="19402666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40269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OBSERVAÇÃO DA TERRA E DO AMBIENTE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Cada_Entidade!$E$94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Cada_Entidade!$F$93:$I$93</c:f>
              <c:strCache>
                <c:ptCount val="4"/>
                <c:pt idx="0">
                  <c:v>Geologia (II) </c:v>
                </c:pt>
                <c:pt idx="1">
                  <c:v>Recursos energéticos (III)</c:v>
                </c:pt>
                <c:pt idx="2">
                  <c:v>Recursos minerais (III)</c:v>
                </c:pt>
                <c:pt idx="3">
                  <c:v>Zonas de risco natural (III)</c:v>
                </c:pt>
              </c:strCache>
            </c:strRef>
          </c:cat>
          <c:val>
            <c:numRef>
              <c:f>Cada_Entidade!$F$94:$I$94</c:f>
              <c:numCache>
                <c:formatCode>General</c:formatCode>
                <c:ptCount val="4"/>
                <c:pt idx="0">
                  <c:v>10</c:v>
                </c:pt>
                <c:pt idx="1">
                  <c:v>6</c:v>
                </c:pt>
                <c:pt idx="2">
                  <c:v>3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E3-43C3-9F40-46CBFFDA0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30337583"/>
        <c:axId val="1930334255"/>
      </c:barChart>
      <c:catAx>
        <c:axId val="1930337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34255"/>
        <c:crosses val="autoZero"/>
        <c:auto val="1"/>
        <c:lblAlgn val="ctr"/>
        <c:lblOffset val="100"/>
        <c:noMultiLvlLbl val="0"/>
      </c:catAx>
      <c:valAx>
        <c:axId val="19303342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30337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600" b="1" dirty="0" smtClean="0"/>
              <a:t>Temas por Categoria</a:t>
            </a:r>
            <a:endParaRPr lang="pt-PT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Cada_Entidade!$N$3</c:f>
              <c:strCache>
                <c:ptCount val="1"/>
                <c:pt idx="0">
                  <c:v>GEOESPACIAL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Cada_Entidade!$O$2:$AD$2</c:f>
              <c:strCache>
                <c:ptCount val="16"/>
                <c:pt idx="0">
                  <c:v> Altitude (II)</c:v>
                </c:pt>
                <c:pt idx="1">
                  <c:v> Ocupação do solo (II)</c:v>
                </c:pt>
                <c:pt idx="2">
                  <c:v> Ortoimagens (II) </c:v>
                </c:pt>
                <c:pt idx="3">
                  <c:v> Sítios protegidos (I)</c:v>
                </c:pt>
                <c:pt idx="4">
                  <c:v>Altitude(II)</c:v>
                </c:pt>
                <c:pt idx="5">
                  <c:v>Ar</c:v>
                </c:pt>
                <c:pt idx="6">
                  <c:v>Geologia (II) </c:v>
                </c:pt>
                <c:pt idx="7">
                  <c:v>Hidrografia</c:v>
                </c:pt>
                <c:pt idx="8">
                  <c:v>Parcelas cadastrais</c:v>
                </c:pt>
                <c:pt idx="9">
                  <c:v>Resíduos</c:v>
                </c:pt>
                <c:pt idx="10">
                  <c:v>Ruído</c:v>
                </c:pt>
                <c:pt idx="11">
                  <c:v>Solo (III)</c:v>
                </c:pt>
                <c:pt idx="12">
                  <c:v>Toponímia</c:v>
                </c:pt>
                <c:pt idx="13">
                  <c:v>Unidades administrativas</c:v>
                </c:pt>
                <c:pt idx="14">
                  <c:v>Zonas de gestão/restrição/regulamentação e unidades de reporte (III)</c:v>
                </c:pt>
                <c:pt idx="15">
                  <c:v>Zonas de risco natural (III)</c:v>
                </c:pt>
              </c:strCache>
            </c:strRef>
          </c:cat>
          <c:val>
            <c:numRef>
              <c:f>Cada_Entidade!$O$3:$AD$3</c:f>
              <c:numCache>
                <c:formatCode>General</c:formatCode>
                <c:ptCount val="16"/>
                <c:pt idx="8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E5-434F-ADB4-C0B6C902F320}"/>
            </c:ext>
          </c:extLst>
        </c:ser>
        <c:ser>
          <c:idx val="1"/>
          <c:order val="1"/>
          <c:tx>
            <c:strRef>
              <c:f>Cada_Entidade!$N$4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Cada_Entidade!$O$2:$AD$2</c:f>
              <c:strCache>
                <c:ptCount val="16"/>
                <c:pt idx="0">
                  <c:v> Altitude (II)</c:v>
                </c:pt>
                <c:pt idx="1">
                  <c:v> Ocupação do solo (II)</c:v>
                </c:pt>
                <c:pt idx="2">
                  <c:v> Ortoimagens (II) </c:v>
                </c:pt>
                <c:pt idx="3">
                  <c:v> Sítios protegidos (I)</c:v>
                </c:pt>
                <c:pt idx="4">
                  <c:v>Altitude(II)</c:v>
                </c:pt>
                <c:pt idx="5">
                  <c:v>Ar</c:v>
                </c:pt>
                <c:pt idx="6">
                  <c:v>Geologia (II) </c:v>
                </c:pt>
                <c:pt idx="7">
                  <c:v>Hidrografia</c:v>
                </c:pt>
                <c:pt idx="8">
                  <c:v>Parcelas cadastrais</c:v>
                </c:pt>
                <c:pt idx="9">
                  <c:v>Resíduos</c:v>
                </c:pt>
                <c:pt idx="10">
                  <c:v>Ruído</c:v>
                </c:pt>
                <c:pt idx="11">
                  <c:v>Solo (III)</c:v>
                </c:pt>
                <c:pt idx="12">
                  <c:v>Toponímia</c:v>
                </c:pt>
                <c:pt idx="13">
                  <c:v>Unidades administrativas</c:v>
                </c:pt>
                <c:pt idx="14">
                  <c:v>Zonas de gestão/restrição/regulamentação e unidades de reporte (III)</c:v>
                </c:pt>
                <c:pt idx="15">
                  <c:v>Zonas de risco natural (III)</c:v>
                </c:pt>
              </c:strCache>
            </c:strRef>
          </c:cat>
          <c:val>
            <c:numRef>
              <c:f>Cada_Entidade!$O$4:$AD$4</c:f>
              <c:numCache>
                <c:formatCode>General</c:formatCode>
                <c:ptCount val="1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1</c:v>
                </c:pt>
                <c:pt idx="14">
                  <c:v>4</c:v>
                </c:pt>
                <c:pt idx="1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E5-434F-ADB4-C0B6C902F3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40263343"/>
        <c:axId val="1940253775"/>
      </c:barChart>
      <c:catAx>
        <c:axId val="1940263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40253775"/>
        <c:crosses val="autoZero"/>
        <c:auto val="1"/>
        <c:lblAlgn val="ctr"/>
        <c:lblOffset val="100"/>
        <c:noMultiLvlLbl val="0"/>
      </c:catAx>
      <c:valAx>
        <c:axId val="1940253775"/>
        <c:scaling>
          <c:orientation val="minMax"/>
          <c:max val="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940263343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4875844171164001E-2"/>
          <c:y val="0.93936425648657274"/>
          <c:w val="0.97024831165767211"/>
          <c:h val="4.2889514587074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Entidades </a:t>
            </a:r>
            <a:r>
              <a:rPr lang="pt-PT" dirty="0" smtClean="0"/>
              <a:t>por Categoria Temática</a:t>
            </a:r>
            <a:endParaRPr lang="pt-PT" dirty="0"/>
          </a:p>
        </c:rich>
      </c:tx>
      <c:layout>
        <c:manualLayout>
          <c:xMode val="edge"/>
          <c:yMode val="edge"/>
          <c:x val="6.6619837488160319E-2"/>
          <c:y val="2.949853363834507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2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97640117994114E-2"/>
          <c:y val="0.15814688704452501"/>
          <c:w val="0.60706327490550782"/>
          <c:h val="0.8418531129554760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sz="1800" b="1" i="0" baseline="0" dirty="0" smtClean="0">
                <a:effectLst/>
              </a:rPr>
              <a:t>Temas por Categoria</a:t>
            </a:r>
            <a:endParaRPr lang="pt-PT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Cada_Entidade!$N$35</c:f>
              <c:strCache>
                <c:ptCount val="1"/>
                <c:pt idx="0">
                  <c:v>MOBILIDADE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Cada_Entidade!$O$34:$AF$34</c:f>
              <c:strCache>
                <c:ptCount val="18"/>
                <c:pt idx="0">
                  <c:v> Altitude (II)</c:v>
                </c:pt>
                <c:pt idx="1">
                  <c:v> Ocupação do solo (II)</c:v>
                </c:pt>
                <c:pt idx="2">
                  <c:v> Ortoimagens (II) </c:v>
                </c:pt>
                <c:pt idx="3">
                  <c:v> Sítios protegidos (I)</c:v>
                </c:pt>
                <c:pt idx="4">
                  <c:v>Clima</c:v>
                </c:pt>
                <c:pt idx="5">
                  <c:v>Distribuição das espécies (III)</c:v>
                </c:pt>
                <c:pt idx="6">
                  <c:v>Geologia (II) </c:v>
                </c:pt>
                <c:pt idx="7">
                  <c:v>Habitats e biótopos (III)</c:v>
                </c:pt>
                <c:pt idx="8">
                  <c:v>Hidrografia</c:v>
                </c:pt>
                <c:pt idx="9">
                  <c:v>Instalações de monitorização do 
ambiente (III)</c:v>
                </c:pt>
                <c:pt idx="10">
                  <c:v>Recursos minerais (III)</c:v>
                </c:pt>
                <c:pt idx="11">
                  <c:v>Redes de transporte</c:v>
                </c:pt>
                <c:pt idx="12">
                  <c:v>Regiões marinhas (III)</c:v>
                </c:pt>
                <c:pt idx="13">
                  <c:v>Resíduos</c:v>
                </c:pt>
                <c:pt idx="14">
                  <c:v>Solo (III</c:v>
                </c:pt>
                <c:pt idx="15">
                  <c:v>Uso do solo (III)</c:v>
                </c:pt>
                <c:pt idx="16">
                  <c:v>Zonas de gestão/restrição/regulamentação e unidades de reporte (III)</c:v>
                </c:pt>
                <c:pt idx="17">
                  <c:v>Zonas de risco natural (III)</c:v>
                </c:pt>
              </c:strCache>
            </c:strRef>
          </c:cat>
          <c:val>
            <c:numRef>
              <c:f>Cada_Entidade!$O$35:$AF$35</c:f>
              <c:numCache>
                <c:formatCode>General</c:formatCode>
                <c:ptCount val="18"/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0-4980-BEAB-CEF885BEA606}"/>
            </c:ext>
          </c:extLst>
        </c:ser>
        <c:ser>
          <c:idx val="1"/>
          <c:order val="1"/>
          <c:tx>
            <c:strRef>
              <c:f>Cada_Entidade!$N$36</c:f>
              <c:strCache>
                <c:ptCount val="1"/>
                <c:pt idx="0">
                  <c:v>OBSERVAÇÃO DA TERRA E DO AMBIENTE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Cada_Entidade!$O$34:$AF$34</c:f>
              <c:strCache>
                <c:ptCount val="18"/>
                <c:pt idx="0">
                  <c:v> Altitude (II)</c:v>
                </c:pt>
                <c:pt idx="1">
                  <c:v> Ocupação do solo (II)</c:v>
                </c:pt>
                <c:pt idx="2">
                  <c:v> Ortoimagens (II) </c:v>
                </c:pt>
                <c:pt idx="3">
                  <c:v> Sítios protegidos (I)</c:v>
                </c:pt>
                <c:pt idx="4">
                  <c:v>Clima</c:v>
                </c:pt>
                <c:pt idx="5">
                  <c:v>Distribuição das espécies (III)</c:v>
                </c:pt>
                <c:pt idx="6">
                  <c:v>Geologia (II) </c:v>
                </c:pt>
                <c:pt idx="7">
                  <c:v>Habitats e biótopos (III)</c:v>
                </c:pt>
                <c:pt idx="8">
                  <c:v>Hidrografia</c:v>
                </c:pt>
                <c:pt idx="9">
                  <c:v>Instalações de monitorização do 
ambiente (III)</c:v>
                </c:pt>
                <c:pt idx="10">
                  <c:v>Recursos minerais (III)</c:v>
                </c:pt>
                <c:pt idx="11">
                  <c:v>Redes de transporte</c:v>
                </c:pt>
                <c:pt idx="12">
                  <c:v>Regiões marinhas (III)</c:v>
                </c:pt>
                <c:pt idx="13">
                  <c:v>Resíduos</c:v>
                </c:pt>
                <c:pt idx="14">
                  <c:v>Solo (III</c:v>
                </c:pt>
                <c:pt idx="15">
                  <c:v>Uso do solo (III)</c:v>
                </c:pt>
                <c:pt idx="16">
                  <c:v>Zonas de gestão/restrição/regulamentação e unidades de reporte (III)</c:v>
                </c:pt>
                <c:pt idx="17">
                  <c:v>Zonas de risco natural (III)</c:v>
                </c:pt>
              </c:strCache>
            </c:strRef>
          </c:cat>
          <c:val>
            <c:numRef>
              <c:f>Cada_Entidade!$O$36:$AF$36</c:f>
              <c:numCache>
                <c:formatCode>General</c:formatCode>
                <c:ptCount val="18"/>
                <c:pt idx="0">
                  <c:v>3</c:v>
                </c:pt>
                <c:pt idx="1">
                  <c:v>7</c:v>
                </c:pt>
                <c:pt idx="2">
                  <c:v>17</c:v>
                </c:pt>
                <c:pt idx="3">
                  <c:v>10</c:v>
                </c:pt>
                <c:pt idx="4">
                  <c:v>3</c:v>
                </c:pt>
                <c:pt idx="5">
                  <c:v>5</c:v>
                </c:pt>
                <c:pt idx="6">
                  <c:v>7</c:v>
                </c:pt>
                <c:pt idx="7">
                  <c:v>4</c:v>
                </c:pt>
                <c:pt idx="8">
                  <c:v>4</c:v>
                </c:pt>
                <c:pt idx="9">
                  <c:v>4</c:v>
                </c:pt>
                <c:pt idx="10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11</c:v>
                </c:pt>
                <c:pt idx="1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430-4980-BEAB-CEF885BEA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5308351"/>
        <c:axId val="1775313759"/>
      </c:barChart>
      <c:catAx>
        <c:axId val="177530835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75313759"/>
        <c:crosses val="autoZero"/>
        <c:auto val="1"/>
        <c:lblAlgn val="ctr"/>
        <c:lblOffset val="100"/>
        <c:noMultiLvlLbl val="0"/>
      </c:catAx>
      <c:valAx>
        <c:axId val="17753137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17753083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091719395687998"/>
          <c:y val="0.92514195244887154"/>
          <c:w val="0.4491405100233643"/>
          <c:h val="5.49305710129860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solidFill>
      <a:schemeClr val="bg1"/>
    </a:solidFill>
    <a:ln>
      <a:solidFill>
        <a:schemeClr val="bg1">
          <a:lumMod val="85000"/>
        </a:schemeClr>
      </a:solidFill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PT" dirty="0"/>
              <a:t>Entidades </a:t>
            </a:r>
            <a:r>
              <a:rPr lang="pt-PT" dirty="0" smtClean="0"/>
              <a:t>por Categoria Temática</a:t>
            </a:r>
            <a:endParaRPr lang="pt-PT" dirty="0"/>
          </a:p>
        </c:rich>
      </c:tx>
      <c:layout>
        <c:manualLayout>
          <c:xMode val="edge"/>
          <c:yMode val="edge"/>
          <c:x val="3.7666692640596931E-2"/>
          <c:y val="8.4808284210242085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50"/>
      <c:rotY val="29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1167400542540574E-2"/>
          <c:y val="7.3338696879049342E-2"/>
          <c:w val="0.60706327490550782"/>
          <c:h val="0.84185311295547605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P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ENTIDADES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 smtClean="0"/>
              <a:t>Categoria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Temática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Folha1!$B$1</c:f>
              <c:strCache>
                <c:ptCount val="1"/>
                <c:pt idx="0">
                  <c:v>ENTIDADES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757-4569-9CD1-854715BE089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757-4569-9CD1-854715BE089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757-4569-9CD1-854715BE089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757-4569-9CD1-854715BE089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Folha1!$A$2:$A$5</c:f>
              <c:strCache>
                <c:ptCount val="4"/>
                <c:pt idx="0">
                  <c:v>EMPRESAS E PROPRIEDADE DE EMPRESAS</c:v>
                </c:pt>
                <c:pt idx="1">
                  <c:v>GEOESPACIAL</c:v>
                </c:pt>
                <c:pt idx="2">
                  <c:v>MOBILIDADE</c:v>
                </c:pt>
                <c:pt idx="3">
                  <c:v>OBSERVAÇÃO DA TERRA E DO AMBIENTE</c:v>
                </c:pt>
              </c:strCache>
            </c:strRef>
          </c:cat>
          <c:val>
            <c:numRef>
              <c:f>Folha1!$B$2:$B$5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5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57-4569-9CD1-854715BE08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[Análises_CO-SNIG.xlsx]Ent_Temática!Tabela Dinâmica4</c:name>
    <c:fmtId val="-1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CDGEV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 smtClean="0"/>
              <a:t>Categoria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Temática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ivotFmts>
      <c:pivotFmt>
        <c:idx val="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3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4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5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6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pt-PT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8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9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  <c:pivotFmt>
        <c:idx val="10"/>
        <c:spPr>
          <a:solidFill>
            <a:schemeClr val="accent1"/>
          </a:solidFill>
          <a:ln w="25400">
            <a:solidFill>
              <a:schemeClr val="lt1"/>
            </a:solidFill>
          </a:ln>
          <a:effectLst/>
          <a:sp3d contourW="25400">
            <a:contourClr>
              <a:schemeClr val="lt1"/>
            </a:contourClr>
          </a:sp3d>
        </c:spPr>
      </c:pivotFmt>
    </c:pivotFmts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Ent_Temática!$B$1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745-40D3-ACA6-4E4EB9476EF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745-40D3-ACA6-4E4EB9476EF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745-40D3-ACA6-4E4EB9476EF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745-40D3-ACA6-4E4EB9476EF3}"/>
              </c:ext>
            </c:extLst>
          </c:dPt>
          <c:dLbls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Ent_Temática!$A$2:$A$6</c:f>
              <c:strCache>
                <c:ptCount val="4"/>
                <c:pt idx="0">
                  <c:v>EMPRESAS E PROPRIEDADE DE EMPRESAS</c:v>
                </c:pt>
                <c:pt idx="1">
                  <c:v>GEOESPACIAL</c:v>
                </c:pt>
                <c:pt idx="2">
                  <c:v>MOBILIDADE</c:v>
                </c:pt>
                <c:pt idx="3">
                  <c:v>OBSERVAÇÃO DA TERRA E DO AMBIENTE</c:v>
                </c:pt>
              </c:strCache>
            </c:strRef>
          </c:cat>
          <c:val>
            <c:numRef>
              <c:f>Ent_Temática!$B$2:$B$6</c:f>
              <c:numCache>
                <c:formatCode>General</c:formatCode>
                <c:ptCount val="4"/>
                <c:pt idx="0">
                  <c:v>1</c:v>
                </c:pt>
                <c:pt idx="1">
                  <c:v>16</c:v>
                </c:pt>
                <c:pt idx="2">
                  <c:v>12</c:v>
                </c:pt>
                <c:pt idx="3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745-40D3-ACA6-4E4EB9476E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7881633509633645"/>
          <c:y val="0.35726633129192187"/>
          <c:w val="0.41801185311908107"/>
          <c:h val="0.534863298337707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GEOESPACIAL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997-4E63-B844-CF55AE2A480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997-4E63-B844-CF55AE2A480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997-4E63-B844-CF55AE2A4807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997-4E63-B844-CF55AE2A4807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997-4E63-B844-CF55AE2A4807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997-4E63-B844-CF55AE2A480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997-4E63-B844-CF55AE2A48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Ent_Tema!$E$4:$E$10</c:f>
              <c:strCache>
                <c:ptCount val="7"/>
                <c:pt idx="0">
                  <c:v>Edifícios</c:v>
                </c:pt>
                <c:pt idx="1">
                  <c:v>Endereços</c:v>
                </c:pt>
                <c:pt idx="2">
                  <c:v>Parcelas agrícolas</c:v>
                </c:pt>
                <c:pt idx="3">
                  <c:v>Parcelas cadastrais</c:v>
                </c:pt>
                <c:pt idx="4">
                  <c:v>Parcelas de referência</c:v>
                </c:pt>
                <c:pt idx="5">
                  <c:v>Toponímia</c:v>
                </c:pt>
                <c:pt idx="6">
                  <c:v>Unidades administrativas</c:v>
                </c:pt>
              </c:strCache>
            </c:strRef>
          </c:cat>
          <c:val>
            <c:numRef>
              <c:f>Ent_Tema!$F$4:$F$10</c:f>
              <c:numCache>
                <c:formatCode>General</c:formatCode>
                <c:ptCount val="7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3</c:v>
                </c:pt>
                <c:pt idx="5">
                  <c:v>4</c:v>
                </c:pt>
                <c:pt idx="6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997-4E63-B844-CF55AE2A48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MOBILIDADE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85-497C-A93E-E71A36CCDF4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85-497C-A93E-E71A36CCDF4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Ent_Tema!$E$12:$E$13</c:f>
              <c:strCache>
                <c:ptCount val="2"/>
                <c:pt idx="0">
                  <c:v>Águas interiores navegáveis</c:v>
                </c:pt>
                <c:pt idx="1">
                  <c:v>Redes de transporte</c:v>
                </c:pt>
              </c:strCache>
            </c:strRef>
          </c:cat>
          <c:val>
            <c:numRef>
              <c:f>Ent_Tema!$F$12:$F$13</c:f>
              <c:numCache>
                <c:formatCode>General</c:formatCode>
                <c:ptCount val="2"/>
                <c:pt idx="0">
                  <c:v>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85-497C-A93E-E71A36CCDF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Categoria</a:t>
            </a:r>
            <a:r>
              <a:rPr lang="en-US" dirty="0"/>
              <a:t> OBSERVAÇÃO DA TERRA E DO AMBIENTE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(</a:t>
            </a:r>
            <a:r>
              <a:rPr lang="en-US" dirty="0"/>
              <a:t>213 CDGEV)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OBSERVAÇÃO DA TERRA E DO AMBIENTE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P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16-4C49-93E5-FB372F8D75D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16-4C49-93E5-FB372F8D75D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16-4C49-93E5-FB372F8D75D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16-4C49-93E5-FB372F8D75D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16-4C49-93E5-FB372F8D75D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16-4C49-93E5-FB372F8D75D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16-4C49-93E5-FB372F8D75D6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16-4C49-93E5-FB372F8D75D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A116-4C49-93E5-FB372F8D75D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A116-4C49-93E5-FB372F8D75D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A116-4C49-93E5-FB372F8D75D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A116-4C49-93E5-FB372F8D75D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A116-4C49-93E5-FB372F8D75D6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A116-4C49-93E5-FB372F8D75D6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A116-4C49-93E5-FB372F8D75D6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A116-4C49-93E5-FB372F8D75D6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A116-4C49-93E5-FB372F8D75D6}"/>
              </c:ext>
            </c:extLst>
          </c:dPt>
          <c:dPt>
            <c:idx val="17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A116-4C49-93E5-FB372F8D75D6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A116-4C49-93E5-FB372F8D75D6}"/>
              </c:ext>
            </c:extLst>
          </c:dPt>
          <c:dPt>
            <c:idx val="19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A116-4C49-93E5-FB372F8D75D6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A116-4C49-93E5-FB372F8D75D6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A116-4C49-93E5-FB372F8D75D6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D-A116-4C49-93E5-FB372F8D75D6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F-A116-4C49-93E5-FB372F8D75D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P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Ent_Tema!$E$15:$E$38</c:f>
              <c:strCache>
                <c:ptCount val="24"/>
                <c:pt idx="0">
                  <c:v> Altitude (II)</c:v>
                </c:pt>
                <c:pt idx="1">
                  <c:v> Instalações industriais e de
 produção (III) </c:v>
                </c:pt>
                <c:pt idx="2">
                  <c:v> Ocupação do solo (II)</c:v>
                </c:pt>
                <c:pt idx="3">
                  <c:v> Ortoimagens (II) </c:v>
                </c:pt>
                <c:pt idx="4">
                  <c:v> Sítios protegidos (I)</c:v>
                </c:pt>
                <c:pt idx="5">
                  <c:v>Altitude(II)</c:v>
                </c:pt>
                <c:pt idx="6">
                  <c:v>Ar</c:v>
                </c:pt>
                <c:pt idx="7">
                  <c:v>Características oceanográficas (III) </c:v>
                </c:pt>
                <c:pt idx="8">
                  <c:v>Clima</c:v>
                </c:pt>
                <c:pt idx="9">
                  <c:v>Distribuição das espécies (III)</c:v>
                </c:pt>
                <c:pt idx="10">
                  <c:v>Geologia (II) </c:v>
                </c:pt>
                <c:pt idx="11">
                  <c:v>Habitats e biótopos (III)</c:v>
                </c:pt>
                <c:pt idx="12">
                  <c:v>Hidrografia</c:v>
                </c:pt>
                <c:pt idx="13">
                  <c:v>Instalações de monitorização do 
ambiente (III)</c:v>
                </c:pt>
                <c:pt idx="14">
                  <c:v>Recursos energéticos (III)</c:v>
                </c:pt>
                <c:pt idx="15">
                  <c:v>Recursos minerais (III)</c:v>
                </c:pt>
                <c:pt idx="16">
                  <c:v>Regiões marinhas (III)</c:v>
                </c:pt>
                <c:pt idx="17">
                  <c:v>Resíduos</c:v>
                </c:pt>
                <c:pt idx="18">
                  <c:v>Ruído</c:v>
                </c:pt>
                <c:pt idx="19">
                  <c:v>Solo (III</c:v>
                </c:pt>
                <c:pt idx="20">
                  <c:v>Solo (III)</c:v>
                </c:pt>
                <c:pt idx="21">
                  <c:v>Uso do solo (III)</c:v>
                </c:pt>
                <c:pt idx="22">
                  <c:v>Zonas de gestão/restrição (III)</c:v>
                </c:pt>
                <c:pt idx="23">
                  <c:v>Zonas de risco natural (III)</c:v>
                </c:pt>
              </c:strCache>
            </c:strRef>
          </c:cat>
          <c:val>
            <c:numRef>
              <c:f>Ent_Tema!$F$15:$F$38</c:f>
              <c:numCache>
                <c:formatCode>General</c:formatCode>
                <c:ptCount val="24"/>
                <c:pt idx="0">
                  <c:v>11</c:v>
                </c:pt>
                <c:pt idx="1">
                  <c:v>5</c:v>
                </c:pt>
                <c:pt idx="2">
                  <c:v>15</c:v>
                </c:pt>
                <c:pt idx="3">
                  <c:v>26</c:v>
                </c:pt>
                <c:pt idx="4">
                  <c:v>21</c:v>
                </c:pt>
                <c:pt idx="5">
                  <c:v>1</c:v>
                </c:pt>
                <c:pt idx="6">
                  <c:v>1</c:v>
                </c:pt>
                <c:pt idx="7">
                  <c:v>11</c:v>
                </c:pt>
                <c:pt idx="8">
                  <c:v>3</c:v>
                </c:pt>
                <c:pt idx="9">
                  <c:v>7</c:v>
                </c:pt>
                <c:pt idx="10">
                  <c:v>20</c:v>
                </c:pt>
                <c:pt idx="11">
                  <c:v>5</c:v>
                </c:pt>
                <c:pt idx="12">
                  <c:v>6</c:v>
                </c:pt>
                <c:pt idx="13">
                  <c:v>12</c:v>
                </c:pt>
                <c:pt idx="14">
                  <c:v>11</c:v>
                </c:pt>
                <c:pt idx="15">
                  <c:v>16</c:v>
                </c:pt>
                <c:pt idx="16">
                  <c:v>1</c:v>
                </c:pt>
                <c:pt idx="17">
                  <c:v>3</c:v>
                </c:pt>
                <c:pt idx="18">
                  <c:v>3</c:v>
                </c:pt>
                <c:pt idx="19">
                  <c:v>1</c:v>
                </c:pt>
                <c:pt idx="20">
                  <c:v>2</c:v>
                </c:pt>
                <c:pt idx="21">
                  <c:v>3</c:v>
                </c:pt>
                <c:pt idx="22">
                  <c:v>37</c:v>
                </c:pt>
                <c:pt idx="2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0-A116-4C49-93E5-FB372F8D7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034068431"/>
        <c:axId val="2034066767"/>
      </c:barChart>
      <c:valAx>
        <c:axId val="20340667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34068431"/>
        <c:crosses val="autoZero"/>
        <c:crossBetween val="between"/>
      </c:valAx>
      <c:catAx>
        <c:axId val="2034068431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PT"/>
          </a:p>
        </c:txPr>
        <c:crossAx val="203406676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pt-P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7513F-6862-4A1A-88D8-2523DFAE54FA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51C95B-873F-4626-A419-61FB34D3034D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73670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73049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67057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4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pt-PT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vasto conjunto de dados abertos, incluindo os classificados como "Dados de Elevado Valor", muitos constituem dados geográficos, geridos e explorados pelas infraestruturas de dados espaciais, cujas plataformas de disponibilização desempenham um papel fundamental no cumprimento deste regulamento de execução da Comissão Europeia. 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41575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1673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47750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518038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954187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734010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56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967205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39560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49242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40077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97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52707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389457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535562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0432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323887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72145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13355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95439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31706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035517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10681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019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35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3320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36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13177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5777359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39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35657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t-PT" sz="2000" dirty="0" smtClean="0"/>
              <a:t>A identificação de conjuntos específicos de dados de elevado valor baseia-se na avaliação do seu potencial para: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sz="2000" dirty="0" smtClean="0"/>
              <a:t>Gerar benefícios socioeconómicos ou ambientais significativos ou prestar serviços inovadores;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sz="2000" dirty="0" smtClean="0"/>
              <a:t>Beneficiar um elevado número de utilizadores, em particular as PME;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sz="2000" dirty="0" smtClean="0"/>
              <a:t>Ajudar a gerar receitas;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pt-PT" sz="2000" dirty="0" smtClean="0"/>
              <a:t>Serem combinados com outros conjuntos de dados. 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3079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51C95B-873F-4626-A419-61FB34D3034D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2565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48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4518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3504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7288" cy="372745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733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E47C2-88AA-43C7-8457-DC822D301A39}" type="datetimeFigureOut">
              <a:rPr lang="pt-PT" smtClean="0"/>
              <a:t>06/12/2023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2F222-31DE-48EF-9606-4FBBDB1DEC8F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tiff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7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image" Target="../media/image33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image" Target="../media/image35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9.xml"/><Relationship Id="rId4" Type="http://schemas.openxmlformats.org/officeDocument/2006/relationships/image" Target="../media/image3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PT/TXT/PDF/?uri=CELEX:32023R0138&amp;from=EN" TargetMode="External"/><Relationship Id="rId2" Type="http://schemas.openxmlformats.org/officeDocument/2006/relationships/hyperlink" Target="https://eur-lex.europa.eu/legal-content/PT/TXT/PDF/?uri=CELEX:32019L1024&amp;amp;amp;amp;amp;from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hyperlink" Target="https://inspire-geoportal.ec.europa.eu/" TargetMode="External"/><Relationship Id="rId4" Type="http://schemas.openxmlformats.org/officeDocument/2006/relationships/hyperlink" Target="https://dre.pt/dre/detalhe/lei/68-2021-170221042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504" y="1700808"/>
            <a:ext cx="9070776" cy="1470025"/>
          </a:xfrm>
        </p:spPr>
        <p:txBody>
          <a:bodyPr>
            <a:normAutofit/>
          </a:bodyPr>
          <a:lstStyle/>
          <a:p>
            <a:pPr lvl="0"/>
            <a:r>
              <a:rPr lang="pt-PT" sz="3600" dirty="0" smtClean="0"/>
              <a:t>Conjuntos de Dados de Elevado Valor</a:t>
            </a:r>
            <a:br>
              <a:rPr lang="pt-PT" sz="3600" dirty="0" smtClean="0"/>
            </a:br>
            <a:r>
              <a:rPr lang="pt-PT" sz="3600" dirty="0" smtClean="0"/>
              <a:t>Ponto de situação</a:t>
            </a:r>
            <a:endParaRPr lang="pt-PT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4340696"/>
            <a:ext cx="6400800" cy="2184648"/>
          </a:xfrm>
        </p:spPr>
        <p:txBody>
          <a:bodyPr>
            <a:normAutofit fontScale="47500" lnSpcReduction="20000"/>
          </a:bodyPr>
          <a:lstStyle/>
          <a:p>
            <a:endParaRPr lang="pt-PT" dirty="0" smtClean="0"/>
          </a:p>
          <a:p>
            <a:endParaRPr lang="pt-PT" sz="2800" dirty="0" smtClean="0"/>
          </a:p>
          <a:p>
            <a:endParaRPr lang="pt-PT" sz="2800" dirty="0" smtClean="0"/>
          </a:p>
          <a:p>
            <a:r>
              <a:rPr lang="pt-PT" sz="5900" dirty="0" smtClean="0"/>
              <a:t>Alexandra Fonseca</a:t>
            </a:r>
          </a:p>
          <a:p>
            <a:r>
              <a:rPr lang="pt-PT" sz="5900" dirty="0" smtClean="0"/>
              <a:t>Ana </a:t>
            </a:r>
            <a:r>
              <a:rPr lang="pt-PT" sz="5900" dirty="0" err="1" smtClean="0"/>
              <a:t>Luisa</a:t>
            </a:r>
            <a:r>
              <a:rPr lang="pt-PT" sz="5900" dirty="0" smtClean="0"/>
              <a:t> Gomes</a:t>
            </a:r>
          </a:p>
          <a:p>
            <a:endParaRPr lang="pt-PT" sz="2800" dirty="0" smtClean="0"/>
          </a:p>
          <a:p>
            <a:r>
              <a:rPr lang="pt-PT" sz="4200" dirty="0" smtClean="0"/>
              <a:t>6 dezembro 2023</a:t>
            </a:r>
            <a:endParaRPr lang="pt-PT" sz="4200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68584"/>
            <a:ext cx="1294253" cy="1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52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  <p:pic>
        <p:nvPicPr>
          <p:cNvPr id="16" name="Picture 7">
            <a:extLst>
              <a:ext uri="{FF2B5EF4-FFF2-40B4-BE49-F238E27FC236}">
                <a16:creationId xmlns:a16="http://schemas.microsoft.com/office/drawing/2014/main" id="{2DE6A0B0-8E3F-FB44-9C71-F932B6D6BFF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376" t="1178" r="4771" b="1474"/>
          <a:stretch>
            <a:fillRect/>
          </a:stretch>
        </p:blipFill>
        <p:spPr>
          <a:xfrm>
            <a:off x="251520" y="1720659"/>
            <a:ext cx="1297732" cy="5040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8">
            <a:extLst>
              <a:ext uri="{FF2B5EF4-FFF2-40B4-BE49-F238E27FC236}">
                <a16:creationId xmlns:a16="http://schemas.microsoft.com/office/drawing/2014/main" id="{FB52EA86-FEA4-174E-9F64-4EF3721FE3F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323" t="820" r="9589" b="1743"/>
          <a:stretch>
            <a:fillRect/>
          </a:stretch>
        </p:blipFill>
        <p:spPr>
          <a:xfrm>
            <a:off x="1674368" y="1710023"/>
            <a:ext cx="1457472" cy="4896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9">
            <a:extLst>
              <a:ext uri="{FF2B5EF4-FFF2-40B4-BE49-F238E27FC236}">
                <a16:creationId xmlns:a16="http://schemas.microsoft.com/office/drawing/2014/main" id="{49150366-EC7F-DA42-B790-87BC21AA317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4050" t="1207" r="3593" b="1218"/>
          <a:stretch>
            <a:fillRect/>
          </a:stretch>
        </p:blipFill>
        <p:spPr>
          <a:xfrm>
            <a:off x="5436096" y="1629368"/>
            <a:ext cx="1316884" cy="5112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5">
            <a:extLst>
              <a:ext uri="{FF2B5EF4-FFF2-40B4-BE49-F238E27FC236}">
                <a16:creationId xmlns:a16="http://schemas.microsoft.com/office/drawing/2014/main" id="{E3E6CD32-21F5-2F4E-B9D9-96F8BE2DB4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159" y="1649857"/>
            <a:ext cx="2338841" cy="648000"/>
          </a:xfrm>
          <a:prstGeom prst="rect">
            <a:avLst/>
          </a:prstGeom>
        </p:spPr>
      </p:pic>
      <p:pic>
        <p:nvPicPr>
          <p:cNvPr id="20" name="Picture 11">
            <a:extLst>
              <a:ext uri="{FF2B5EF4-FFF2-40B4-BE49-F238E27FC236}">
                <a16:creationId xmlns:a16="http://schemas.microsoft.com/office/drawing/2014/main" id="{305BCFB3-8A64-E341-925C-470C1214CD28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75856" y="2060848"/>
            <a:ext cx="1688088" cy="1688088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 t="8138"/>
          <a:stretch>
            <a:fillRect/>
          </a:stretch>
        </p:blipFill>
        <p:spPr bwMode="auto">
          <a:xfrm>
            <a:off x="804180" y="1476099"/>
            <a:ext cx="1581150" cy="244995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CaixaDeTexto 23"/>
          <p:cNvSpPr txBox="1"/>
          <p:nvPr/>
        </p:nvSpPr>
        <p:spPr>
          <a:xfrm>
            <a:off x="1801753" y="862365"/>
            <a:ext cx="393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Regulamento de Execução n.º 2023/138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4062055" y="1167135"/>
            <a:ext cx="511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0B0F0"/>
                </a:solidFill>
              </a:rPr>
              <a:t>Categoria: </a:t>
            </a:r>
            <a:r>
              <a:rPr lang="pt-PT" sz="2000" b="1" dirty="0" smtClean="0">
                <a:solidFill>
                  <a:srgbClr val="00B0F0"/>
                </a:solidFill>
              </a:rPr>
              <a:t>Observação </a:t>
            </a:r>
            <a:r>
              <a:rPr lang="pt-PT" sz="2000" b="1" dirty="0">
                <a:solidFill>
                  <a:srgbClr val="00B0F0"/>
                </a:solidFill>
              </a:rPr>
              <a:t>da Terra e do Ambiente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7740352" y="2204864"/>
            <a:ext cx="24237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.</a:t>
            </a:r>
          </a:p>
          <a:p>
            <a:r>
              <a:rPr lang="pt-PT" dirty="0" smtClean="0"/>
              <a:t>.</a:t>
            </a:r>
          </a:p>
          <a:p>
            <a:r>
              <a:rPr lang="pt-PT" dirty="0" smtClean="0"/>
              <a:t>.</a:t>
            </a:r>
          </a:p>
          <a:p>
            <a:r>
              <a:rPr lang="pt-PT" dirty="0" smtClean="0"/>
              <a:t>.</a:t>
            </a:r>
          </a:p>
          <a:p>
            <a:r>
              <a:rPr lang="pt-PT" dirty="0" smtClean="0"/>
              <a:t>.</a:t>
            </a:r>
          </a:p>
          <a:p>
            <a:r>
              <a:rPr lang="pt-PT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34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1801753" y="862365"/>
            <a:ext cx="393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Regulamento de Execução n.º 2023/138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150287" y="1167135"/>
            <a:ext cx="2526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0B0F0"/>
                </a:solidFill>
              </a:rPr>
              <a:t>Categoria: </a:t>
            </a:r>
            <a:r>
              <a:rPr lang="pt-PT" sz="2000" b="1" dirty="0" smtClean="0">
                <a:solidFill>
                  <a:srgbClr val="00B0F0"/>
                </a:solidFill>
              </a:rPr>
              <a:t>Mobilidade</a:t>
            </a:r>
            <a:endParaRPr lang="pt-PT" sz="2000" b="1" dirty="0">
              <a:solidFill>
                <a:srgbClr val="00B0F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05BCFB3-8A64-E341-925C-470C1214CD2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801653"/>
            <a:ext cx="1548000" cy="154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/>
          <a:srcRect r="6493" b="2007"/>
          <a:stretch>
            <a:fillRect/>
          </a:stretch>
        </p:blipFill>
        <p:spPr>
          <a:xfrm>
            <a:off x="286499" y="1665088"/>
            <a:ext cx="2380808" cy="2556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6" cstate="print"/>
          <a:srcRect t="1629" r="2671" b="2728"/>
          <a:stretch>
            <a:fillRect/>
          </a:stretch>
        </p:blipFill>
        <p:spPr>
          <a:xfrm>
            <a:off x="5940155" y="4261581"/>
            <a:ext cx="3015820" cy="1656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7" cstate="print"/>
          <a:srcRect l="307" t="1887" r="1934" b="1632"/>
          <a:stretch>
            <a:fillRect/>
          </a:stretch>
        </p:blipFill>
        <p:spPr>
          <a:xfrm>
            <a:off x="2843808" y="1701080"/>
            <a:ext cx="6173017" cy="1943944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8" cstate="print"/>
          <a:srcRect l="353" t="1098" r="5632" b="38894"/>
          <a:stretch>
            <a:fillRect/>
          </a:stretch>
        </p:blipFill>
        <p:spPr>
          <a:xfrm>
            <a:off x="2821895" y="4437112"/>
            <a:ext cx="2884163" cy="1260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3766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CDEV e INSPIRE</a:t>
            </a:r>
            <a:endParaRPr lang="pt-PT" sz="3200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273957" y="1668313"/>
            <a:ext cx="3714559" cy="307616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pt-PT" sz="1600" dirty="0" smtClean="0"/>
              <a:t>Articulação de INSPIRE com a </a:t>
            </a:r>
            <a:r>
              <a:rPr lang="pt-PT" sz="1600" b="1" dirty="0" err="1" smtClean="0"/>
              <a:t>European</a:t>
            </a:r>
            <a:r>
              <a:rPr lang="pt-PT" sz="1600" b="1" dirty="0" smtClean="0"/>
              <a:t> Data </a:t>
            </a:r>
            <a:r>
              <a:rPr lang="pt-PT" sz="1600" b="1" dirty="0" err="1" smtClean="0"/>
              <a:t>Strategy</a:t>
            </a:r>
            <a:r>
              <a:rPr lang="pt-PT" sz="1600" b="1" dirty="0" smtClean="0"/>
              <a:t> </a:t>
            </a:r>
            <a:r>
              <a:rPr lang="pt-PT" sz="1600" kern="1200" dirty="0">
                <a:cs typeface="Arial" charset="0"/>
              </a:rPr>
              <a:t> </a:t>
            </a:r>
            <a:r>
              <a:rPr lang="pt-PT" sz="1600" kern="1200" dirty="0" smtClean="0">
                <a:cs typeface="Arial" charset="0"/>
              </a:rPr>
              <a:t>que visa </a:t>
            </a:r>
            <a:r>
              <a:rPr lang="pt-PT" sz="1600" kern="1200" dirty="0">
                <a:cs typeface="Arial" charset="0"/>
              </a:rPr>
              <a:t>a criação de um mercado único de dados </a:t>
            </a:r>
            <a:r>
              <a:rPr lang="pt-PT" sz="1600" kern="1200" dirty="0" smtClean="0">
                <a:cs typeface="Arial" charset="0"/>
              </a:rPr>
              <a:t>para a competitividade </a:t>
            </a:r>
            <a:r>
              <a:rPr lang="pt-PT" sz="1600" kern="1200" dirty="0">
                <a:cs typeface="Arial" charset="0"/>
              </a:rPr>
              <a:t>global </a:t>
            </a:r>
            <a:r>
              <a:rPr lang="pt-PT" sz="1600" kern="1200" dirty="0" smtClean="0">
                <a:cs typeface="Arial" charset="0"/>
              </a:rPr>
              <a:t>e soberania </a:t>
            </a:r>
            <a:r>
              <a:rPr lang="pt-PT" sz="1600" kern="1200" dirty="0">
                <a:cs typeface="Arial" charset="0"/>
              </a:rPr>
              <a:t>dos dados da Europa</a:t>
            </a:r>
            <a:r>
              <a:rPr lang="pt-PT" sz="1600" kern="1200" dirty="0" smtClean="0">
                <a:cs typeface="Arial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t-PT" sz="1600" kern="1200" dirty="0" smtClean="0">
                <a:cs typeface="Arial" charset="0"/>
              </a:rPr>
              <a:t>A estratégia pretende superar </a:t>
            </a:r>
            <a:r>
              <a:rPr lang="pt-PT" sz="1600" kern="1200" dirty="0">
                <a:cs typeface="Arial" charset="0"/>
              </a:rPr>
              <a:t>as barreiras jurídicas e técnicas à partilha de </a:t>
            </a:r>
            <a:r>
              <a:rPr lang="pt-PT" sz="1600" kern="1200" dirty="0" smtClean="0">
                <a:cs typeface="Arial" charset="0"/>
              </a:rPr>
              <a:t>dados e prevê </a:t>
            </a:r>
            <a:r>
              <a:rPr lang="pt-PT" sz="1600" kern="1200" dirty="0">
                <a:cs typeface="Arial" charset="0"/>
              </a:rPr>
              <a:t>a implementação de </a:t>
            </a:r>
            <a:r>
              <a:rPr lang="pt-PT" sz="1600" b="1" kern="1200" dirty="0" smtClean="0">
                <a:cs typeface="Arial" charset="0"/>
              </a:rPr>
              <a:t>espaços comuns de dados europeus </a:t>
            </a:r>
            <a:r>
              <a:rPr lang="pt-PT" sz="1600" kern="1200" dirty="0" smtClean="0">
                <a:cs typeface="Arial" charset="0"/>
              </a:rPr>
              <a:t>em </a:t>
            </a:r>
            <a:r>
              <a:rPr lang="pt-PT" sz="1600" kern="1200" dirty="0">
                <a:cs typeface="Arial" charset="0"/>
              </a:rPr>
              <a:t>setores económicos estratégicos </a:t>
            </a:r>
            <a:r>
              <a:rPr lang="pt-PT" sz="1600" kern="1200" dirty="0" smtClean="0">
                <a:cs typeface="Arial" charset="0"/>
              </a:rPr>
              <a:t>e </a:t>
            </a:r>
            <a:r>
              <a:rPr lang="pt-PT" sz="1600" kern="1200" dirty="0">
                <a:cs typeface="Arial" charset="0"/>
              </a:rPr>
              <a:t>domínios de interesse público</a:t>
            </a:r>
            <a:r>
              <a:rPr lang="pt-PT" sz="1600" kern="1200" dirty="0" smtClean="0">
                <a:cs typeface="Arial" charset="0"/>
              </a:rPr>
              <a:t>.</a:t>
            </a:r>
            <a:endParaRPr lang="pt-PT" sz="1600" dirty="0"/>
          </a:p>
        </p:txBody>
      </p:sp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366263" y="6664275"/>
            <a:ext cx="2133600" cy="365125"/>
          </a:xfrm>
        </p:spPr>
        <p:txBody>
          <a:bodyPr/>
          <a:lstStyle/>
          <a:p>
            <a:pPr>
              <a:defRPr/>
            </a:pPr>
            <a:fld id="{935220A3-9DBB-4C1B-87BC-539F34236B42}" type="slidenum">
              <a:rPr lang="pt-PT" smtClean="0"/>
              <a:pPr>
                <a:defRPr/>
              </a:pPr>
              <a:t>12</a:t>
            </a:fld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1223193"/>
            <a:ext cx="4647995" cy="345600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323528" y="4932063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latin typeface="+mn-lt"/>
              </a:rPr>
              <a:t>Ao </a:t>
            </a:r>
            <a:r>
              <a:rPr lang="pt-PT" sz="1600" dirty="0" smtClean="0">
                <a:latin typeface="+mn-lt"/>
              </a:rPr>
              <a:t>reunirem </a:t>
            </a:r>
            <a:r>
              <a:rPr lang="pt-PT" sz="1600" dirty="0">
                <a:latin typeface="+mn-lt"/>
              </a:rPr>
              <a:t>infraestruturas de dados e </a:t>
            </a:r>
            <a:r>
              <a:rPr lang="pt-PT" sz="1600" dirty="0" smtClean="0">
                <a:latin typeface="+mn-lt"/>
              </a:rPr>
              <a:t>diferentes contextos </a:t>
            </a:r>
            <a:r>
              <a:rPr lang="pt-PT" sz="1600" dirty="0">
                <a:latin typeface="+mn-lt"/>
              </a:rPr>
              <a:t>de governação, estes espaços de dados promoverão a disponibilidade e a reutilização de </a:t>
            </a:r>
            <a:r>
              <a:rPr lang="pt-PT" sz="1600" dirty="0" smtClean="0">
                <a:latin typeface="+mn-lt"/>
              </a:rPr>
              <a:t>dados.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9552" y="5704425"/>
            <a:ext cx="7766022" cy="646331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latin typeface="+mn-lt"/>
              </a:rPr>
              <a:t>A </a:t>
            </a:r>
            <a:r>
              <a:rPr lang="pt-PT" b="1" dirty="0">
                <a:latin typeface="+mn-lt"/>
              </a:rPr>
              <a:t>Diretiva </a:t>
            </a:r>
            <a:r>
              <a:rPr lang="pt-PT" b="1" dirty="0" smtClean="0">
                <a:latin typeface="+mn-lt"/>
              </a:rPr>
              <a:t>dados </a:t>
            </a:r>
            <a:r>
              <a:rPr lang="pt-PT" b="1" dirty="0">
                <a:latin typeface="+mn-lt"/>
              </a:rPr>
              <a:t>abertos </a:t>
            </a:r>
            <a:r>
              <a:rPr lang="pt-PT" dirty="0">
                <a:latin typeface="+mn-lt"/>
              </a:rPr>
              <a:t>e </a:t>
            </a:r>
            <a:r>
              <a:rPr lang="pt-PT" dirty="0" smtClean="0">
                <a:latin typeface="+mn-lt"/>
              </a:rPr>
              <a:t>o respetivo </a:t>
            </a:r>
            <a:r>
              <a:rPr lang="pt-PT" b="1" dirty="0">
                <a:latin typeface="+mn-lt"/>
              </a:rPr>
              <a:t>regulamento de execução </a:t>
            </a:r>
            <a:r>
              <a:rPr lang="pt-PT" dirty="0">
                <a:latin typeface="+mn-lt"/>
              </a:rPr>
              <a:t>dos </a:t>
            </a:r>
            <a:r>
              <a:rPr lang="pt-PT" dirty="0" smtClean="0">
                <a:latin typeface="+mn-lt"/>
              </a:rPr>
              <a:t>Conjuntos </a:t>
            </a:r>
            <a:r>
              <a:rPr lang="pt-PT" dirty="0">
                <a:latin typeface="+mn-lt"/>
              </a:rPr>
              <a:t>de </a:t>
            </a:r>
            <a:r>
              <a:rPr lang="pt-PT" dirty="0" smtClean="0">
                <a:latin typeface="+mn-lt"/>
              </a:rPr>
              <a:t>Dados </a:t>
            </a:r>
            <a:r>
              <a:rPr lang="pt-PT" dirty="0">
                <a:latin typeface="+mn-lt"/>
              </a:rPr>
              <a:t>de Elevado Valor </a:t>
            </a:r>
            <a:r>
              <a:rPr lang="pt-PT" dirty="0" smtClean="0">
                <a:latin typeface="+mn-lt"/>
              </a:rPr>
              <a:t>são um dos </a:t>
            </a:r>
            <a:r>
              <a:rPr lang="pt-PT" b="1" dirty="0" smtClean="0">
                <a:latin typeface="+mn-lt"/>
              </a:rPr>
              <a:t>pilares da </a:t>
            </a:r>
            <a:r>
              <a:rPr lang="pt-PT" b="1" dirty="0" err="1" smtClean="0">
                <a:latin typeface="+mn-lt"/>
              </a:rPr>
              <a:t>European</a:t>
            </a:r>
            <a:r>
              <a:rPr lang="pt-PT" b="1" dirty="0" smtClean="0">
                <a:latin typeface="+mn-lt"/>
              </a:rPr>
              <a:t> Data </a:t>
            </a:r>
            <a:r>
              <a:rPr lang="pt-PT" b="1" dirty="0" err="1" smtClean="0">
                <a:latin typeface="+mn-lt"/>
              </a:rPr>
              <a:t>Strategy</a:t>
            </a:r>
            <a:r>
              <a:rPr lang="pt-PT" dirty="0" smtClean="0">
                <a:latin typeface="+mn-lt"/>
              </a:rPr>
              <a:t>.</a:t>
            </a:r>
            <a:endParaRPr lang="pt-PT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426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88974" y="2654005"/>
            <a:ext cx="5767202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CaixaDeTexto 18"/>
          <p:cNvSpPr txBox="1"/>
          <p:nvPr/>
        </p:nvSpPr>
        <p:spPr>
          <a:xfrm>
            <a:off x="313012" y="2645175"/>
            <a:ext cx="5843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IE" sz="1600" b="1" dirty="0" smtClean="0">
                <a:latin typeface="+mn-lt"/>
              </a:rPr>
              <a:t>Area </a:t>
            </a:r>
            <a:r>
              <a:rPr lang="en-IE" sz="1600" b="1" dirty="0">
                <a:latin typeface="+mn-lt"/>
              </a:rPr>
              <a:t>of work 2</a:t>
            </a:r>
            <a:r>
              <a:rPr lang="en-IE" sz="1600" dirty="0">
                <a:latin typeface="+mn-lt"/>
              </a:rPr>
              <a:t> “Towards a common implementation landing </a:t>
            </a:r>
            <a:r>
              <a:rPr lang="en-IE" sz="1600" dirty="0" smtClean="0">
                <a:latin typeface="+mn-lt"/>
              </a:rPr>
              <a:t>zone”</a:t>
            </a:r>
            <a:r>
              <a:rPr lang="pt-PT" sz="1600" dirty="0">
                <a:latin typeface="+mn-lt"/>
              </a:rPr>
              <a:t> </a:t>
            </a:r>
            <a:endParaRPr lang="pt-PT" sz="1600" dirty="0" smtClean="0">
              <a:latin typeface="+mn-lt"/>
            </a:endParaRPr>
          </a:p>
          <a:p>
            <a:pPr algn="ctr"/>
            <a:r>
              <a:rPr lang="en-IE" sz="1600" b="1" dirty="0" smtClean="0">
                <a:latin typeface="+mn-lt"/>
              </a:rPr>
              <a:t>Action </a:t>
            </a:r>
            <a:r>
              <a:rPr lang="en-IE" sz="1600" b="1" dirty="0">
                <a:latin typeface="+mn-lt"/>
              </a:rPr>
              <a:t>2.5 </a:t>
            </a:r>
            <a:r>
              <a:rPr lang="en-IE" sz="1600" dirty="0">
                <a:latin typeface="+mn-lt"/>
              </a:rPr>
              <a:t>“INSPIRE-OD/HVD alignment</a:t>
            </a:r>
            <a:r>
              <a:rPr lang="en-IE" sz="1600" dirty="0" smtClean="0">
                <a:latin typeface="+mn-lt"/>
              </a:rPr>
              <a:t>”</a:t>
            </a:r>
            <a:endParaRPr lang="en-IE" sz="1600" dirty="0">
              <a:latin typeface="+mn-lt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10632" y="3325048"/>
            <a:ext cx="5817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Proposed action</a:t>
            </a:r>
            <a:r>
              <a:rPr lang="en-US" sz="1400" dirty="0" smtClean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Aligning </a:t>
            </a:r>
            <a:r>
              <a:rPr lang="en-US" sz="1400" dirty="0"/>
              <a:t>monitoring and reporting for INSPIRE datasets and services in scope of </a:t>
            </a:r>
            <a:r>
              <a:rPr lang="en-US" sz="1400" dirty="0" smtClean="0"/>
              <a:t>HVD.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INSPIRE </a:t>
            </a:r>
            <a:r>
              <a:rPr lang="en-US" sz="1400" dirty="0"/>
              <a:t>and Open Data HVD networks shall be closely connected on EU and national level via coordinated communication to strengthen the open geospatial content and functionality availability and </a:t>
            </a:r>
            <a:r>
              <a:rPr lang="en-US" sz="1400" dirty="0" smtClean="0"/>
              <a:t>utilization.</a:t>
            </a:r>
          </a:p>
          <a:p>
            <a:pPr>
              <a:spcBef>
                <a:spcPts val="600"/>
              </a:spcBef>
            </a:pPr>
            <a:r>
              <a:rPr lang="en-US" sz="1400" b="1" dirty="0" smtClean="0"/>
              <a:t>Tasks</a:t>
            </a:r>
            <a:r>
              <a:rPr lang="en-US" sz="1400" b="1" dirty="0"/>
              <a:t>: </a:t>
            </a:r>
            <a:r>
              <a:rPr lang="en-US" sz="1400" dirty="0" smtClean="0"/>
              <a:t>Establish </a:t>
            </a:r>
            <a:r>
              <a:rPr lang="en-US" sz="1400" dirty="0"/>
              <a:t>synergies in metadata exchange (mapping ISO vs. DCAT); </a:t>
            </a:r>
            <a:r>
              <a:rPr lang="en-US" sz="1400" dirty="0" smtClean="0"/>
              <a:t>Manage </a:t>
            </a:r>
            <a:r>
              <a:rPr lang="en-US" sz="1400" dirty="0"/>
              <a:t>the list(s) of priority datasets considering data in scope of HVD (annually reviewed by the MIG</a:t>
            </a:r>
            <a:r>
              <a:rPr lang="en-US" sz="1400" dirty="0" smtClean="0"/>
              <a:t>).</a:t>
            </a:r>
          </a:p>
          <a:p>
            <a:pPr>
              <a:spcBef>
                <a:spcPts val="600"/>
              </a:spcBef>
            </a:pPr>
            <a:r>
              <a:rPr lang="en-US" sz="1400" b="1" dirty="0" smtClean="0"/>
              <a:t>Outcomes</a:t>
            </a:r>
            <a:r>
              <a:rPr lang="en-US" sz="1400" dirty="0"/>
              <a:t>: </a:t>
            </a:r>
            <a:endParaRPr lang="en-US" sz="1400" dirty="0" smtClean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INSPIRE </a:t>
            </a:r>
            <a:r>
              <a:rPr lang="en-US" sz="1400" dirty="0"/>
              <a:t>&amp; OD HVD metadata </a:t>
            </a:r>
            <a:r>
              <a:rPr lang="en-US" sz="1400" dirty="0" smtClean="0"/>
              <a:t>mapping; </a:t>
            </a:r>
            <a:endParaRPr lang="en-US" sz="1400" dirty="0"/>
          </a:p>
          <a:p>
            <a:pPr marL="7429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 smtClean="0"/>
              <a:t>List </a:t>
            </a:r>
            <a:r>
              <a:rPr lang="en-US" sz="1400" dirty="0"/>
              <a:t>of priority </a:t>
            </a:r>
            <a:r>
              <a:rPr lang="en-US" sz="1400" dirty="0" smtClean="0"/>
              <a:t>datasets</a:t>
            </a:r>
            <a:r>
              <a:rPr lang="en-US" sz="1400" dirty="0"/>
              <a:t>, disseminated once only, and their identified use cases </a:t>
            </a:r>
            <a:endParaRPr lang="pt-PT" sz="1400" dirty="0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94548" y="3300547"/>
            <a:ext cx="2326764" cy="3096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6316416" y="945302"/>
            <a:ext cx="2393129" cy="21236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+mn-lt"/>
              </a:rPr>
              <a:t>Issue: </a:t>
            </a:r>
            <a:r>
              <a:rPr lang="en-US" sz="1200" dirty="0">
                <a:latin typeface="+mn-lt"/>
              </a:rPr>
              <a:t>With the publication of the High-Value-Datasets (HVD) Regulation under the Open Data Directive </a:t>
            </a:r>
            <a:r>
              <a:rPr lang="en-US" sz="1200" b="1" dirty="0">
                <a:latin typeface="+mn-lt"/>
              </a:rPr>
              <a:t>that covers a large part of the data in scope of the INSPIRE Directive</a:t>
            </a:r>
            <a:r>
              <a:rPr lang="en-US" sz="1200" dirty="0">
                <a:latin typeface="+mn-lt"/>
              </a:rPr>
              <a:t>, a clear need in the Member States for </a:t>
            </a:r>
            <a:r>
              <a:rPr lang="en-US" sz="1200" b="1" dirty="0">
                <a:latin typeface="+mn-lt"/>
              </a:rPr>
              <a:t>an aligned, common, and once-only implementation for data sharing </a:t>
            </a:r>
            <a:r>
              <a:rPr lang="en-US" sz="1200" dirty="0">
                <a:latin typeface="+mn-lt"/>
              </a:rPr>
              <a:t>that serves both INSPIRE and Open Data requirements was identified</a:t>
            </a:r>
            <a:r>
              <a:rPr lang="en-US" sz="1200" dirty="0" smtClean="0">
                <a:latin typeface="+mn-lt"/>
              </a:rPr>
              <a:t>.</a:t>
            </a:r>
            <a:endParaRPr lang="pt-PT" sz="1200" dirty="0">
              <a:latin typeface="+mn-lt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7308304" y="6381328"/>
            <a:ext cx="4988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200" dirty="0" smtClean="0">
                <a:latin typeface="+mn-lt"/>
              </a:rPr>
              <a:t>2021</a:t>
            </a:r>
            <a:endParaRPr lang="pt-PT" sz="1200" dirty="0">
              <a:latin typeface="+mn-lt"/>
            </a:endParaRPr>
          </a:p>
        </p:txBody>
      </p:sp>
      <p:sp>
        <p:nvSpPr>
          <p:cNvPr id="22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CDEV e INSPIRE</a:t>
            </a:r>
            <a:endParaRPr lang="pt-PT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504954" y="1558228"/>
            <a:ext cx="176279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IE" dirty="0" err="1" smtClean="0"/>
              <a:t>Reunião</a:t>
            </a:r>
            <a:r>
              <a:rPr lang="en-IE" dirty="0" smtClean="0"/>
              <a:t> </a:t>
            </a:r>
            <a:r>
              <a:rPr lang="en-IE" dirty="0"/>
              <a:t>do </a:t>
            </a:r>
            <a:r>
              <a:rPr lang="en-IE" b="1" dirty="0" smtClean="0"/>
              <a:t>MIG </a:t>
            </a:r>
          </a:p>
          <a:p>
            <a:r>
              <a:rPr lang="en-IE" dirty="0" err="1" smtClean="0"/>
              <a:t>em</a:t>
            </a:r>
            <a:r>
              <a:rPr lang="en-IE" dirty="0" smtClean="0"/>
              <a:t> </a:t>
            </a:r>
            <a:r>
              <a:rPr lang="en-IE" dirty="0"/>
              <a:t>Abril </a:t>
            </a:r>
            <a:r>
              <a:rPr lang="en-IE" dirty="0" smtClean="0"/>
              <a:t>2023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915816" y="1453319"/>
            <a:ext cx="2798910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E" dirty="0" err="1" smtClean="0"/>
              <a:t>Ação</a:t>
            </a:r>
            <a:r>
              <a:rPr lang="en-IE" dirty="0" smtClean="0"/>
              <a:t> </a:t>
            </a:r>
            <a:r>
              <a:rPr lang="en-IE" dirty="0"/>
              <a:t>no </a:t>
            </a:r>
            <a:r>
              <a:rPr lang="en-IE" b="1" dirty="0" err="1"/>
              <a:t>programa</a:t>
            </a:r>
            <a:r>
              <a:rPr lang="en-IE" b="1" dirty="0"/>
              <a:t> </a:t>
            </a:r>
            <a:r>
              <a:rPr lang="en-IE" b="1" dirty="0" smtClean="0"/>
              <a:t>MIWP de </a:t>
            </a:r>
            <a:r>
              <a:rPr lang="en-IE" b="1" dirty="0"/>
              <a:t>2020-2024 </a:t>
            </a:r>
            <a:r>
              <a:rPr lang="en-IE" dirty="0" err="1" smtClean="0"/>
              <a:t>Alinhamento</a:t>
            </a:r>
            <a:r>
              <a:rPr lang="en-IE" dirty="0" smtClean="0"/>
              <a:t> </a:t>
            </a:r>
            <a:r>
              <a:rPr lang="en-IE" dirty="0"/>
              <a:t>INSPIRE e HVD</a:t>
            </a:r>
            <a:r>
              <a:rPr lang="en-IE" dirty="0" smtClean="0"/>
              <a:t>.</a:t>
            </a:r>
            <a:endParaRPr lang="pt-PT" dirty="0"/>
          </a:p>
        </p:txBody>
      </p:sp>
      <p:sp>
        <p:nvSpPr>
          <p:cNvPr id="6" name="Seta para a direita 5"/>
          <p:cNvSpPr/>
          <p:nvPr/>
        </p:nvSpPr>
        <p:spPr>
          <a:xfrm>
            <a:off x="2278897" y="1695355"/>
            <a:ext cx="636919" cy="40049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388974" y="2645175"/>
            <a:ext cx="5767202" cy="409619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53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CDEV e INSPIRE</a:t>
            </a:r>
            <a:endParaRPr lang="pt-PT" sz="3200" dirty="0"/>
          </a:p>
        </p:txBody>
      </p:sp>
      <p:sp>
        <p:nvSpPr>
          <p:cNvPr id="9" name="Marcador de Posição de Conteúdo 2"/>
          <p:cNvSpPr>
            <a:spLocks noGrp="1"/>
          </p:cNvSpPr>
          <p:nvPr>
            <p:ph idx="1"/>
          </p:nvPr>
        </p:nvSpPr>
        <p:spPr>
          <a:xfrm>
            <a:off x="4954866" y="1988840"/>
            <a:ext cx="3874809" cy="1900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PT" sz="1600" dirty="0" smtClean="0"/>
              <a:t>O </a:t>
            </a:r>
            <a:r>
              <a:rPr lang="pt-PT" sz="1600" b="1" dirty="0" smtClean="0"/>
              <a:t>novo </a:t>
            </a:r>
            <a:r>
              <a:rPr lang="pt-PT" sz="1600" b="1" dirty="0" err="1" smtClean="0"/>
              <a:t>geoportal</a:t>
            </a:r>
            <a:r>
              <a:rPr lang="pt-PT" sz="1600" b="1" dirty="0" smtClean="0"/>
              <a:t> INSPIRE </a:t>
            </a:r>
            <a:r>
              <a:rPr lang="pt-PT" sz="1600" dirty="0" smtClean="0"/>
              <a:t>já inclui uma aplicação </a:t>
            </a:r>
            <a:r>
              <a:rPr lang="pt-PT" sz="1600" dirty="0"/>
              <a:t>que fornece uma visão </a:t>
            </a:r>
            <a:r>
              <a:rPr lang="pt-PT" sz="1600" dirty="0" smtClean="0"/>
              <a:t>global e o acesso </a:t>
            </a:r>
            <a:r>
              <a:rPr lang="pt-PT" sz="1600" dirty="0"/>
              <a:t>a conjuntos de dados </a:t>
            </a:r>
            <a:r>
              <a:rPr lang="pt-PT" sz="1600" dirty="0" smtClean="0"/>
              <a:t>geográficos de elevado valor e a outros </a:t>
            </a:r>
            <a:r>
              <a:rPr lang="pt-PT" sz="1600" dirty="0"/>
              <a:t>conjuntos de dados </a:t>
            </a:r>
            <a:r>
              <a:rPr lang="pt-PT" sz="1600" i="1" dirty="0" smtClean="0"/>
              <a:t>core</a:t>
            </a:r>
            <a:r>
              <a:rPr lang="pt-PT" sz="1600" dirty="0" smtClean="0"/>
              <a:t> (incluindo </a:t>
            </a:r>
            <a:r>
              <a:rPr lang="pt-PT" sz="1600" dirty="0"/>
              <a:t>conjuntos de dados prioritários para </a:t>
            </a:r>
            <a:r>
              <a:rPr lang="pt-PT" sz="1600" i="1" dirty="0" err="1"/>
              <a:t>eReporting</a:t>
            </a:r>
            <a:r>
              <a:rPr lang="pt-PT" sz="1600" dirty="0" smtClean="0"/>
              <a:t>).</a:t>
            </a:r>
          </a:p>
          <a:p>
            <a:endParaRPr lang="pt-PT" sz="1800" dirty="0"/>
          </a:p>
          <a:p>
            <a:endParaRPr lang="pt-PT" sz="1800" dirty="0" smtClean="0"/>
          </a:p>
          <a:p>
            <a:endParaRPr lang="pt-PT" sz="1800" dirty="0"/>
          </a:p>
        </p:txBody>
      </p:sp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696075" y="7038032"/>
            <a:ext cx="2133600" cy="279400"/>
          </a:xfrm>
        </p:spPr>
        <p:txBody>
          <a:bodyPr/>
          <a:lstStyle/>
          <a:p>
            <a:pPr>
              <a:defRPr/>
            </a:pPr>
            <a:fld id="{935220A3-9DBB-4C1B-87BC-539F34236B42}" type="slidenum">
              <a:rPr lang="pt-PT" smtClean="0"/>
              <a:pPr>
                <a:defRPr/>
              </a:pPr>
              <a:t>14</a:t>
            </a:fld>
            <a:endParaRPr lang="pt-PT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901" y="1521360"/>
            <a:ext cx="4216107" cy="514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aixaDeTexto 11"/>
          <p:cNvSpPr txBox="1"/>
          <p:nvPr/>
        </p:nvSpPr>
        <p:spPr>
          <a:xfrm>
            <a:off x="5036810" y="3787583"/>
            <a:ext cx="3639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https://inspire-geoportal.ec.europa.eu</a:t>
            </a:r>
            <a:r>
              <a:rPr lang="pt-PT" sz="1600" b="1" dirty="0" smtClean="0"/>
              <a:t>/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103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2" name="Título 1"/>
          <p:cNvSpPr txBox="1">
            <a:spLocks/>
          </p:cNvSpPr>
          <p:nvPr/>
        </p:nvSpPr>
        <p:spPr>
          <a:xfrm>
            <a:off x="1691680" y="226456"/>
            <a:ext cx="1780791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CDEV e INSPIRE</a:t>
            </a:r>
            <a:endParaRPr lang="pt-PT" sz="3200" dirty="0"/>
          </a:p>
        </p:txBody>
      </p:sp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696075" y="7038032"/>
            <a:ext cx="2133600" cy="279400"/>
          </a:xfrm>
        </p:spPr>
        <p:txBody>
          <a:bodyPr/>
          <a:lstStyle/>
          <a:p>
            <a:pPr>
              <a:defRPr/>
            </a:pPr>
            <a:fld id="{935220A3-9DBB-4C1B-87BC-539F34236B42}" type="slidenum">
              <a:rPr lang="pt-PT" smtClean="0"/>
              <a:pPr>
                <a:defRPr/>
              </a:pPr>
              <a:t>15</a:t>
            </a:fld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0059" y="-603448"/>
            <a:ext cx="5400675" cy="79057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0" y="3219864"/>
            <a:ext cx="363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https://inspire-geoportal.ec.europa.eu</a:t>
            </a:r>
            <a:r>
              <a:rPr lang="pt-PT" sz="1400" b="1" dirty="0" smtClean="0"/>
              <a:t>/</a:t>
            </a:r>
            <a:endParaRPr lang="pt-PT" sz="14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100436" y="1585138"/>
            <a:ext cx="3449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>
                <a:solidFill>
                  <a:srgbClr val="00B0F0"/>
                </a:solidFill>
              </a:rPr>
              <a:t>Categoria: </a:t>
            </a:r>
            <a:r>
              <a:rPr lang="pt-PT" sz="2000" b="1" dirty="0" smtClean="0">
                <a:solidFill>
                  <a:srgbClr val="00B0F0"/>
                </a:solidFill>
              </a:rPr>
              <a:t>Observação </a:t>
            </a:r>
            <a:r>
              <a:rPr lang="pt-PT" sz="2000" b="1" dirty="0">
                <a:solidFill>
                  <a:srgbClr val="00B0F0"/>
                </a:solidFill>
              </a:rPr>
              <a:t>da Terra e do Ambiente </a:t>
            </a:r>
          </a:p>
        </p:txBody>
      </p:sp>
    </p:spTree>
    <p:extLst>
      <p:ext uri="{BB962C8B-B14F-4D97-AF65-F5344CB8AC3E}">
        <p14:creationId xmlns:p14="http://schemas.microsoft.com/office/powerpoint/2010/main" val="27347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10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6696075" y="7038032"/>
            <a:ext cx="2133600" cy="279400"/>
          </a:xfrm>
        </p:spPr>
        <p:txBody>
          <a:bodyPr/>
          <a:lstStyle/>
          <a:p>
            <a:pPr>
              <a:defRPr/>
            </a:pPr>
            <a:fld id="{935220A3-9DBB-4C1B-87BC-539F34236B42}" type="slidenum">
              <a:rPr lang="pt-PT" smtClean="0"/>
              <a:pPr>
                <a:defRPr/>
              </a:pPr>
              <a:t>16</a:t>
            </a:fld>
            <a:endParaRPr lang="pt-PT"/>
          </a:p>
        </p:txBody>
      </p:sp>
      <p:sp>
        <p:nvSpPr>
          <p:cNvPr id="12" name="CaixaDeTexto 11"/>
          <p:cNvSpPr txBox="1"/>
          <p:nvPr/>
        </p:nvSpPr>
        <p:spPr>
          <a:xfrm>
            <a:off x="-75758" y="3219864"/>
            <a:ext cx="3639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/>
              <a:t>https://inspire-geoportal.ec.europa.eu</a:t>
            </a:r>
            <a:r>
              <a:rPr lang="pt-PT" sz="1400" b="1" dirty="0" smtClean="0"/>
              <a:t>/</a:t>
            </a:r>
            <a:endParaRPr lang="pt-PT" sz="14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7824" y="-46247"/>
            <a:ext cx="6112347" cy="684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1691680" y="226456"/>
            <a:ext cx="1780791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CDEV e INSPIRE</a:t>
            </a:r>
            <a:endParaRPr lang="pt-PT" sz="32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100436" y="1585138"/>
            <a:ext cx="3449624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B0F0"/>
                </a:solidFill>
              </a:rPr>
              <a:t>Categoria: </a:t>
            </a:r>
            <a:r>
              <a:rPr lang="pt-PT" sz="2000" b="1" dirty="0" err="1">
                <a:solidFill>
                  <a:srgbClr val="00B0F0"/>
                </a:solidFill>
              </a:rPr>
              <a:t>Geoespacial</a:t>
            </a:r>
            <a:endParaRPr lang="pt-PT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0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0">
            <a:extLst>
              <a:ext uri="{FF2B5EF4-FFF2-40B4-BE49-F238E27FC236}">
                <a16:creationId xmlns:a16="http://schemas.microsoft.com/office/drawing/2014/main" id="{259517C0-0203-4D4B-8807-E05BB0BF31C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66957" y="1014296"/>
            <a:ext cx="2972728" cy="900000"/>
          </a:xfrm>
          <a:prstGeom prst="rect">
            <a:avLst/>
          </a:prstGeom>
        </p:spPr>
      </p:pic>
      <p:sp>
        <p:nvSpPr>
          <p:cNvPr id="27" name="Seta em curva 26"/>
          <p:cNvSpPr/>
          <p:nvPr/>
        </p:nvSpPr>
        <p:spPr>
          <a:xfrm>
            <a:off x="5241669" y="1119193"/>
            <a:ext cx="1058524" cy="1072329"/>
          </a:xfrm>
          <a:prstGeom prst="bent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251521" y="1367648"/>
            <a:ext cx="6048672" cy="39335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prstDash val="lgDashDot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323528" y="5417929"/>
            <a:ext cx="877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/>
              <a:t>A tabela</a:t>
            </a:r>
            <a:r>
              <a:rPr lang="pt-PT" sz="1600" dirty="0"/>
              <a:t>, apresentada no CO-SNIG, </a:t>
            </a:r>
            <a:r>
              <a:rPr lang="pt-PT" sz="1600" dirty="0" smtClean="0"/>
              <a:t>visa permitir a identificação pelas </a:t>
            </a:r>
            <a:r>
              <a:rPr lang="pt-PT" sz="1600" dirty="0"/>
              <a:t>entidades </a:t>
            </a:r>
            <a:r>
              <a:rPr lang="pt-PT" sz="1600" dirty="0" smtClean="0"/>
              <a:t>dos </a:t>
            </a:r>
            <a:r>
              <a:rPr lang="pt-PT" sz="1600" dirty="0"/>
              <a:t>seus CDEV </a:t>
            </a:r>
            <a:r>
              <a:rPr lang="pt-PT" sz="1600" dirty="0" smtClean="0"/>
              <a:t> de </a:t>
            </a:r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natureza geográfica</a:t>
            </a:r>
            <a:r>
              <a:rPr lang="pt-PT" sz="1600" dirty="0" smtClean="0"/>
              <a:t> e </a:t>
            </a:r>
            <a:r>
              <a:rPr lang="pt-PT" sz="1600" dirty="0"/>
              <a:t>assim garantir </a:t>
            </a:r>
            <a:r>
              <a:rPr lang="pt-PT" sz="1600" dirty="0" smtClean="0"/>
              <a:t>que até junho de 2024 </a:t>
            </a:r>
            <a:r>
              <a:rPr lang="pt-PT" sz="1600" dirty="0"/>
              <a:t>estes se encontram disponíveis de acordo com as exigências do </a:t>
            </a:r>
            <a:r>
              <a:rPr lang="pt-PT" sz="1600" dirty="0" smtClean="0"/>
              <a:t>Regulamento de Execução. </a:t>
            </a:r>
            <a:endParaRPr lang="pt-PT" sz="1600" dirty="0"/>
          </a:p>
          <a:p>
            <a:r>
              <a:rPr lang="pt-PT" sz="1600" dirty="0" smtClean="0"/>
              <a:t>Também </a:t>
            </a:r>
            <a:r>
              <a:rPr lang="pt-PT" sz="1600" dirty="0"/>
              <a:t>no âmbito do INSPIRE o assunto está a ser estudado no </a:t>
            </a:r>
            <a:r>
              <a:rPr lang="pt-PT" sz="1600" i="1" dirty="0" err="1"/>
              <a:t>Maintenance</a:t>
            </a:r>
            <a:r>
              <a:rPr lang="pt-PT" sz="1600" i="1" dirty="0"/>
              <a:t> </a:t>
            </a:r>
            <a:r>
              <a:rPr lang="pt-PT" sz="1600" i="1" dirty="0" err="1"/>
              <a:t>and</a:t>
            </a:r>
            <a:r>
              <a:rPr lang="pt-PT" sz="1600" i="1" dirty="0"/>
              <a:t> </a:t>
            </a:r>
            <a:r>
              <a:rPr lang="pt-PT" sz="1600" i="1" dirty="0" err="1"/>
              <a:t>Implementation</a:t>
            </a:r>
            <a:r>
              <a:rPr lang="pt-PT" sz="1600" i="1" dirty="0"/>
              <a:t> </a:t>
            </a:r>
            <a:r>
              <a:rPr lang="pt-PT" sz="1600" i="1" dirty="0" err="1"/>
              <a:t>Group</a:t>
            </a:r>
            <a:r>
              <a:rPr lang="pt-PT" sz="1600" i="1" dirty="0"/>
              <a:t> </a:t>
            </a:r>
            <a:r>
              <a:rPr lang="pt-PT" sz="1600" dirty="0"/>
              <a:t>(MIG).</a:t>
            </a:r>
          </a:p>
        </p:txBody>
      </p:sp>
      <p:pic>
        <p:nvPicPr>
          <p:cNvPr id="16" name="Marcador de Posição de Conteúd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6757" y="1592912"/>
            <a:ext cx="1137308" cy="9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CaixaDeTexto 16"/>
          <p:cNvSpPr txBox="1"/>
          <p:nvPr/>
        </p:nvSpPr>
        <p:spPr>
          <a:xfrm>
            <a:off x="4834464" y="2813723"/>
            <a:ext cx="1076898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pt-PT" sz="2000" dirty="0" smtClean="0">
                <a:solidFill>
                  <a:schemeClr val="accent1">
                    <a:lumMod val="75000"/>
                  </a:schemeClr>
                </a:solidFill>
              </a:rPr>
              <a:t>CO-SNIG</a:t>
            </a:r>
            <a:endParaRPr lang="pt-PT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8" name="Conexão reta unidirecional 10"/>
          <p:cNvCxnSpPr/>
          <p:nvPr/>
        </p:nvCxnSpPr>
        <p:spPr>
          <a:xfrm flipV="1">
            <a:off x="2165751" y="2858207"/>
            <a:ext cx="2605414" cy="375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ta unidirecional 12"/>
          <p:cNvCxnSpPr/>
          <p:nvPr/>
        </p:nvCxnSpPr>
        <p:spPr>
          <a:xfrm flipH="1">
            <a:off x="2051720" y="3334611"/>
            <a:ext cx="2619531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1907704" y="4149080"/>
            <a:ext cx="3333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Tabela de identificação dos Conjuntos de Dados de Elevado </a:t>
            </a:r>
            <a:r>
              <a:rPr lang="pt-PT" sz="1600" dirty="0"/>
              <a:t>V</a:t>
            </a:r>
            <a:r>
              <a:rPr lang="pt-PT" sz="1600" dirty="0" smtClean="0"/>
              <a:t>alor</a:t>
            </a:r>
            <a:endParaRPr lang="pt-PT" sz="1600" dirty="0"/>
          </a:p>
        </p:txBody>
      </p:sp>
      <p:pic>
        <p:nvPicPr>
          <p:cNvPr id="21" name="Imagem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169" y="1284393"/>
            <a:ext cx="0" cy="0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07354" y="3502084"/>
            <a:ext cx="2008470" cy="594591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2613" y="2817000"/>
            <a:ext cx="1539869" cy="61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11">
            <a:extLst>
              <a:ext uri="{FF2B5EF4-FFF2-40B4-BE49-F238E27FC236}">
                <a16:creationId xmlns:a16="http://schemas.microsoft.com/office/drawing/2014/main" id="{305BCFB3-8A64-E341-925C-470C1214CD28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580193" y="3716827"/>
            <a:ext cx="1440000" cy="1440000"/>
          </a:xfrm>
          <a:prstGeom prst="rect">
            <a:avLst/>
          </a:prstGeom>
        </p:spPr>
      </p:pic>
      <p:sp>
        <p:nvSpPr>
          <p:cNvPr id="28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1518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24614" y="1417354"/>
            <a:ext cx="395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Tabela enviada às entidades do CO-SNIG</a:t>
            </a:r>
            <a:endParaRPr lang="pt-PT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13" y="1959100"/>
            <a:ext cx="5466790" cy="2556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Chaveta à direita 11"/>
          <p:cNvSpPr/>
          <p:nvPr/>
        </p:nvSpPr>
        <p:spPr>
          <a:xfrm rot="5400000" flipV="1">
            <a:off x="2467712" y="2148912"/>
            <a:ext cx="636608" cy="5357024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3283595"/>
            <a:ext cx="5451870" cy="27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Chaveta à direita 13"/>
          <p:cNvSpPr/>
          <p:nvPr/>
        </p:nvSpPr>
        <p:spPr>
          <a:xfrm rot="5400000" flipH="1" flipV="1">
            <a:off x="6038493" y="306327"/>
            <a:ext cx="502665" cy="5451870"/>
          </a:xfrm>
          <a:prstGeom prst="rightBrace">
            <a:avLst>
              <a:gd name="adj1" fmla="val 0"/>
              <a:gd name="adj2" fmla="val 5000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1857599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Caraterização de temas/categorias temáticas de acordo com o Regulamento de Execução </a:t>
            </a:r>
            <a:endParaRPr lang="pt-PT" sz="1600" i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52635" y="5169966"/>
            <a:ext cx="305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i="1" dirty="0" smtClean="0"/>
              <a:t>Identificação e caraterização dos CDEV das entidades por temas/categoria temáticas </a:t>
            </a:r>
            <a:endParaRPr lang="pt-PT" sz="1600" i="1" dirty="0"/>
          </a:p>
        </p:txBody>
      </p:sp>
    </p:spTree>
    <p:extLst>
      <p:ext uri="{BB962C8B-B14F-4D97-AF65-F5344CB8AC3E}">
        <p14:creationId xmlns:p14="http://schemas.microsoft.com/office/powerpoint/2010/main" val="148656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4674940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700808"/>
            <a:ext cx="5597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Responderam 22 entidades das 37 entidades do CO-SNIG.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9608" y="2171856"/>
            <a:ext cx="3400425" cy="37338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/>
          </p:nvPr>
        </p:nvGraphicFramePr>
        <p:xfrm>
          <a:off x="113595" y="2195538"/>
          <a:ext cx="4598748" cy="45259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98748">
                  <a:extLst>
                    <a:ext uri="{9D8B030D-6E8A-4147-A177-3AD203B41FA5}">
                      <a16:colId xmlns:a16="http://schemas.microsoft.com/office/drawing/2014/main" val="3257522829"/>
                    </a:ext>
                  </a:extLst>
                </a:gridCol>
              </a:tblGrid>
              <a:tr h="119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PT" sz="700" u="none" strike="noStrike">
                          <a:effectLst/>
                        </a:rPr>
                        <a:t>Entidades CO-SNIG </a:t>
                      </a:r>
                      <a:endParaRPr lang="pt-PT" sz="7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155776399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Administração Central do Sistema de Saúde,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71554280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Agência Portuguesa do Ambiente, I. 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594996665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Associação Nacional dos Municípios Portugueses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534506381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Autoridade Nacional da Aviação Civil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818099465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Autoridade Nacional de Proteção Civil ( Autoridade Nacional de Emergência e Proteção Civil )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612649954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Autoridade Tributária e Aduaneira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22403150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Comissão de Coordenação e Desenvolvimento Regional de Lisboa e Vale do Tejo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301335829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Comissão de Coordenação e Desenvolvimento Regional do Alentejo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38986691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Comissão de Coordenação e Desenvolvimento Regional do Algarve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7872674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Comissão de Coordenação e Desenvolvimento Regional do Centro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06800512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Comissão de Coordenação e Desenvolvimento Regional do Norte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18313210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da Saúde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151249386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de Agricultura e Desenvolvimento Rural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132280861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de Energia e Geologia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052246292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de Estatísticas da Educação e Ciência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4186131342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de Recursos Naturais, Segurança e Serviços Marítimos; 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041402492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do Património Cultural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792410929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do Território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72396103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Direção-Geral do Tesouro e Finanças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730853562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Gabinete de Estratégia e Planeamento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323501350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Infraestruturas de Portugal, S.A.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154419094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da Conservação da Natureza e Florestas, I. 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812327733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da Mobilidade e dos Transportes,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55436900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da Vinha e do Vinho, I.P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950198164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de Financiamento da Agricultura e Pescas, I. 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78852830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dos Registos e Notariado,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73000210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Geográfico do Exército ( Centro de Informação Geoespacial do Exército )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727829733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Hidrográfico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21285799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Nacional de Emergência Médica,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448338147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Nacional de Estatística, I. P.;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740190201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Nacional de Investigação Agrária e Veterinária,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579685920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Nacional de Saúde Doutor Ricardo Jorge, I.P.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020592015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Instituto Português do Mar e da Atmosfera, I. P.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181008252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Laboratório Nacional de Energia e Geologia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2513128368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Navegação Aérea de Portugal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941834983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>
                          <a:effectLst/>
                        </a:rPr>
                        <a:t>  Serviço regional responsável pelas atividades de cartografia e de informação geográfica na Região Autónoma da Madeira; </a:t>
                      </a:r>
                      <a:endParaRPr lang="pt-PT" sz="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3902738113"/>
                  </a:ext>
                </a:extLst>
              </a:tr>
              <a:tr h="11910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700" u="none" strike="noStrike" dirty="0">
                          <a:effectLst/>
                        </a:rPr>
                        <a:t>  Serviço regional responsável pelas atividades de cartografia e de informação geográfica na Região Autónoma dos Açores. </a:t>
                      </a:r>
                      <a:endParaRPr lang="pt-PT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963" marR="4963" marT="4963" marB="0" anchor="ctr"/>
                </a:tc>
                <a:extLst>
                  <a:ext uri="{0D108BD9-81ED-4DB2-BD59-A6C34878D82A}">
                    <a16:rowId xmlns:a16="http://schemas.microsoft.com/office/drawing/2014/main" val="522299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45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5" y="260648"/>
            <a:ext cx="6840759" cy="994172"/>
          </a:xfrm>
        </p:spPr>
        <p:txBody>
          <a:bodyPr>
            <a:noAutofit/>
          </a:bodyPr>
          <a:lstStyle/>
          <a:p>
            <a:pPr algn="l"/>
            <a:r>
              <a:rPr lang="pt-PT" sz="1600" dirty="0" smtClean="0"/>
              <a:t>Os Conjuntos de Dados de Elevado Valor surgem na sequência da publicação em 2019 </a:t>
            </a:r>
            <a:r>
              <a:rPr lang="pt-PT" sz="1600" dirty="0"/>
              <a:t>d</a:t>
            </a:r>
            <a:r>
              <a:rPr lang="pt-PT" sz="1600" dirty="0" smtClean="0"/>
              <a:t>a Diretiva (UE) 2019/1024 relativa aos dados abertos e à reutilização de informação do setor público, transposta para o direito nacional em 2021.</a:t>
            </a:r>
            <a:endParaRPr lang="pt-PT" sz="1600" dirty="0"/>
          </a:p>
        </p:txBody>
      </p:sp>
      <p:sp>
        <p:nvSpPr>
          <p:cNvPr id="11" name="Seta para a direita 10"/>
          <p:cNvSpPr/>
          <p:nvPr/>
        </p:nvSpPr>
        <p:spPr>
          <a:xfrm>
            <a:off x="179512" y="2263766"/>
            <a:ext cx="8917426" cy="7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991314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70152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056406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4471" y="3055854"/>
            <a:ext cx="2062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Publicação da </a:t>
            </a:r>
            <a:r>
              <a:rPr lang="pt-PT" sz="1600" b="1" dirty="0"/>
              <a:t>Diretiva</a:t>
            </a:r>
            <a:r>
              <a:rPr lang="pt-PT" sz="1600" dirty="0"/>
              <a:t> </a:t>
            </a:r>
            <a:r>
              <a:rPr lang="pt-PT" sz="1600" b="1" dirty="0"/>
              <a:t>(UE) 2019/1024</a:t>
            </a:r>
            <a:r>
              <a:rPr lang="pt-PT" sz="1600" dirty="0"/>
              <a:t> do Parlamento Europeu e do Conselho, relativa aos </a:t>
            </a:r>
            <a:r>
              <a:rPr lang="pt-PT" sz="1600" b="1" dirty="0"/>
              <a:t>dados abertos e à reutilização de informação do setor público</a:t>
            </a:r>
            <a:r>
              <a:rPr lang="pt-PT" sz="1600" dirty="0"/>
              <a:t>.</a:t>
            </a:r>
          </a:p>
          <a:p>
            <a:pPr algn="ctr"/>
            <a:endParaRPr lang="pt-PT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50816" y="3074502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Publicação da </a:t>
            </a:r>
            <a:r>
              <a:rPr lang="pt-PT" sz="1600" b="1" dirty="0"/>
              <a:t>Lei n.º 68/2021</a:t>
            </a:r>
            <a:r>
              <a:rPr lang="pt-PT" sz="1600" dirty="0"/>
              <a:t> que </a:t>
            </a:r>
            <a:r>
              <a:rPr lang="pt-PT" sz="1600" b="1" dirty="0"/>
              <a:t>transpõe</a:t>
            </a:r>
            <a:r>
              <a:rPr lang="pt-PT" sz="1600" dirty="0"/>
              <a:t> a </a:t>
            </a:r>
            <a:r>
              <a:rPr lang="pt-PT" sz="1600" dirty="0" smtClean="0"/>
              <a:t>Diretiva (EU 2019/1024) </a:t>
            </a:r>
            <a:r>
              <a:rPr lang="pt-PT" sz="1600" dirty="0"/>
              <a:t>dos </a:t>
            </a:r>
            <a:r>
              <a:rPr lang="pt-PT" sz="1600" b="1" dirty="0"/>
              <a:t>dados abertos.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5626" y="3055854"/>
            <a:ext cx="2389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Publicação </a:t>
            </a:r>
            <a:r>
              <a:rPr lang="pt-PT" sz="1600" dirty="0" smtClean="0"/>
              <a:t>do </a:t>
            </a:r>
            <a:r>
              <a:rPr lang="pt-PT" sz="1600" b="1" dirty="0"/>
              <a:t>Regulamento de Execução </a:t>
            </a:r>
            <a:r>
              <a:rPr lang="pt-PT" sz="1600" b="1" dirty="0" smtClean="0"/>
              <a:t>n.º 2023/138</a:t>
            </a:r>
            <a:r>
              <a:rPr lang="pt-PT" sz="1600" dirty="0" smtClean="0"/>
              <a:t>, </a:t>
            </a:r>
            <a:r>
              <a:rPr lang="pt-PT" sz="1600" dirty="0"/>
              <a:t>que estabelece </a:t>
            </a:r>
            <a:r>
              <a:rPr lang="pt-PT" sz="1600" b="1" dirty="0"/>
              <a:t>uma lista de conjuntos específicos de dados de elevado valor </a:t>
            </a:r>
            <a:r>
              <a:rPr lang="pt-PT" sz="1600" dirty="0"/>
              <a:t>e as disposições relativas à respetiva publicação e reutilização.</a:t>
            </a:r>
          </a:p>
        </p:txBody>
      </p:sp>
      <p:cxnSp>
        <p:nvCxnSpPr>
          <p:cNvPr id="21" name="Conexão recta 9"/>
          <p:cNvCxnSpPr>
            <a:stCxn id="14" idx="2"/>
            <a:endCxn id="18" idx="0"/>
          </p:cNvCxnSpPr>
          <p:nvPr/>
        </p:nvCxnSpPr>
        <p:spPr>
          <a:xfrm flipH="1">
            <a:off x="1285549" y="2218591"/>
            <a:ext cx="6489" cy="837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10"/>
          <p:cNvCxnSpPr>
            <a:stCxn id="16" idx="2"/>
            <a:endCxn id="19" idx="0"/>
          </p:cNvCxnSpPr>
          <p:nvPr/>
        </p:nvCxnSpPr>
        <p:spPr>
          <a:xfrm>
            <a:off x="4170876" y="2218591"/>
            <a:ext cx="8032" cy="8559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11"/>
          <p:cNvCxnSpPr>
            <a:stCxn id="17" idx="2"/>
            <a:endCxn id="20" idx="0"/>
          </p:cNvCxnSpPr>
          <p:nvPr/>
        </p:nvCxnSpPr>
        <p:spPr>
          <a:xfrm>
            <a:off x="7357130" y="2218591"/>
            <a:ext cx="3393" cy="837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254472" y="5661248"/>
            <a:ext cx="863800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dirty="0"/>
              <a:t>No </a:t>
            </a:r>
            <a:r>
              <a:rPr lang="pt-PT" b="1" dirty="0"/>
              <a:t>ponto 5 do Artigo 27º </a:t>
            </a:r>
            <a:r>
              <a:rPr lang="pt-PT" b="1" dirty="0" smtClean="0"/>
              <a:t>da Lei nº 68/2021 </a:t>
            </a:r>
            <a:r>
              <a:rPr lang="pt-PT" b="1" smtClean="0"/>
              <a:t>(transposição) </a:t>
            </a:r>
            <a:r>
              <a:rPr lang="pt-PT" dirty="0" smtClean="0"/>
              <a:t>é </a:t>
            </a:r>
            <a:r>
              <a:rPr lang="pt-PT" dirty="0"/>
              <a:t>referido que “o </a:t>
            </a:r>
            <a:r>
              <a:rPr lang="pt-PT" b="1" dirty="0"/>
              <a:t>portal dados.gov </a:t>
            </a:r>
            <a:r>
              <a:rPr lang="pt-PT" dirty="0"/>
              <a:t>constitui-se como o catálogo central de dados abertos em Portugal” e permite uma articulação com outros portais que contenham dados abertos</a:t>
            </a:r>
            <a:r>
              <a:rPr lang="pt-PT" dirty="0" smtClean="0"/>
              <a:t>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0845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771284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482854"/>
              </p:ext>
            </p:extLst>
          </p:nvPr>
        </p:nvGraphicFramePr>
        <p:xfrm>
          <a:off x="107504" y="116632"/>
          <a:ext cx="8784975" cy="663166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322860">
                  <a:extLst>
                    <a:ext uri="{9D8B030D-6E8A-4147-A177-3AD203B41FA5}">
                      <a16:colId xmlns:a16="http://schemas.microsoft.com/office/drawing/2014/main" val="1052464714"/>
                    </a:ext>
                  </a:extLst>
                </a:gridCol>
                <a:gridCol w="468479">
                  <a:extLst>
                    <a:ext uri="{9D8B030D-6E8A-4147-A177-3AD203B41FA5}">
                      <a16:colId xmlns:a16="http://schemas.microsoft.com/office/drawing/2014/main" val="3168932932"/>
                    </a:ext>
                  </a:extLst>
                </a:gridCol>
                <a:gridCol w="707922">
                  <a:extLst>
                    <a:ext uri="{9D8B030D-6E8A-4147-A177-3AD203B41FA5}">
                      <a16:colId xmlns:a16="http://schemas.microsoft.com/office/drawing/2014/main" val="3027763070"/>
                    </a:ext>
                  </a:extLst>
                </a:gridCol>
                <a:gridCol w="666281">
                  <a:extLst>
                    <a:ext uri="{9D8B030D-6E8A-4147-A177-3AD203B41FA5}">
                      <a16:colId xmlns:a16="http://schemas.microsoft.com/office/drawing/2014/main" val="3545161671"/>
                    </a:ext>
                  </a:extLst>
                </a:gridCol>
                <a:gridCol w="619433">
                  <a:extLst>
                    <a:ext uri="{9D8B030D-6E8A-4147-A177-3AD203B41FA5}">
                      <a16:colId xmlns:a16="http://schemas.microsoft.com/office/drawing/2014/main" val="3580961333"/>
                    </a:ext>
                  </a:extLst>
                </a:gridCol>
              </a:tblGrid>
              <a:tr h="478754">
                <a:tc>
                  <a:txBody>
                    <a:bodyPr/>
                    <a:lstStyle/>
                    <a:p>
                      <a:pPr algn="l" fontAlgn="ctr"/>
                      <a:r>
                        <a:rPr lang="pt-PT" sz="1000" b="1" u="none" strike="noStrike" dirty="0" smtClean="0">
                          <a:effectLst/>
                        </a:rPr>
                        <a:t>  Entidade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CDG SNIG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Total HVD reportados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Dos reportados - SNIG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u="none" strike="noStrike" dirty="0">
                          <a:effectLst/>
                        </a:rPr>
                        <a:t>Dos reportados - Não SNIG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957265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Administração Central do Sistema de Saúde, I.P.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51815452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Agência Portuguesa do Ambiente, I. P.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172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30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35549159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Associação Nacional dos Municípios Portugueses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560193889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Autoridade Nacional da Aviação Civil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323701301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Autoridade Nacional de Protecção Civil ( Autoridade Nacional de Emergência e Proteção Civil 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691123031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Autoridade Tributária e Aduaneira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032520370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Comissão de Coordenação e Desenvolvimento Regional de Lisboa e Vale do Tejo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268404555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Comissão de Coordenação e Desenvolvimento Regional do Alentejo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90973385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Comissão de Coordenação e Desenvolvimento Regional do Algarve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125698366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Comissão de Coordenação e Desenvolvimento Regional do Centro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4002643610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Comissão de Coordenação e Desenvolvimento Regional do Norte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708752644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da Saúde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999651758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de Agricultura e Desenvolvimento Rural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669245699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de Energia e Geologia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19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19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496322616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de Estatísticas da Educação e Ciência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417028143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de Recursos Naturais, Segurança e Serviços Marítimos; 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464338125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do Património Cultural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071254968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do Território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393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810328074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Direção-Geral do Tesouro e Finanças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08746408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Gabinete de Estratégia e Planeamento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934613197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Infraestruturas de Portugal, S.A.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718252028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da Conservação da Natureza e Florestas, I. 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101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9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9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607135629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da Mobilidade e dos Transportes, I.P.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902622154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da Vinha e do Vinho, I.P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838918717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de Financiamento da Agricultura e Pescas, I. 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6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44660900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dos Registos e Notariado, I.P.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769365465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Geográfico do Exército ( Centro de Informação Geoespacial do Exército 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150558663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Hidrográfico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69146932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Nacional de Emergência Médica, I.P.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4003536925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Nacional de Estatística, I. P.;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75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3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4042880219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Nacional de Investigação Agrária e Veterinária, I.P.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 </a:t>
                      </a:r>
                      <a:r>
                        <a:rPr lang="pt-PT" sz="1000" u="none" strike="noStrike" dirty="0" smtClean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372482481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Instituto Nacional de Saúde Doutor Ricardo Jorge, I.P.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882404660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>
                          <a:effectLst/>
                        </a:rPr>
                        <a:t>  Instituto Português do Mar e da Atmosfera, I. P.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235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603876904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Laboratório Nacional de Energia e Geologia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78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19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1697387256"/>
                  </a:ext>
                </a:extLst>
              </a:tr>
              <a:tr h="161667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Navegação Aérea de Portugal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 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4054299091"/>
                  </a:ext>
                </a:extLst>
              </a:tr>
              <a:tr h="136364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Serviço regional responsável pelas atividades de cartografia e de informação geográfica na Região Autónoma da Madeira;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118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24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>
                          <a:effectLst/>
                        </a:rPr>
                        <a:t>0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914418658"/>
                  </a:ext>
                </a:extLst>
              </a:tr>
              <a:tr h="169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u="none" strike="noStrike" dirty="0">
                          <a:effectLst/>
                        </a:rPr>
                        <a:t>  Serviço regional responsável pelas atividades de cartografia e de informação geográfica na Região Autónoma dos Açores;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135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87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86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u="none" strike="noStrike" dirty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3663382127"/>
                  </a:ext>
                </a:extLst>
              </a:tr>
              <a:tr h="169519">
                <a:tc>
                  <a:txBody>
                    <a:bodyPr/>
                    <a:lstStyle/>
                    <a:p>
                      <a:pPr algn="l" rtl="0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1464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24" marR="3124" marT="3124" marB="0" anchor="ctr"/>
                </a:tc>
                <a:extLst>
                  <a:ext uri="{0D108BD9-81ED-4DB2-BD59-A6C34878D82A}">
                    <a16:rowId xmlns:a16="http://schemas.microsoft.com/office/drawing/2014/main" val="2037513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17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463368"/>
              </p:ext>
            </p:extLst>
          </p:nvPr>
        </p:nvGraphicFramePr>
        <p:xfrm>
          <a:off x="0" y="1209676"/>
          <a:ext cx="9144000" cy="5648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6231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998969" y="1120969"/>
            <a:ext cx="2891907" cy="507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50" dirty="0"/>
              <a:t>Gráficos de análise dos </a:t>
            </a:r>
            <a:r>
              <a:rPr lang="pt-PT" sz="1350" dirty="0" smtClean="0">
                <a:solidFill>
                  <a:schemeClr val="tx1"/>
                </a:solidFill>
              </a:rPr>
              <a:t>262</a:t>
            </a:r>
            <a:r>
              <a:rPr lang="pt-PT" sz="1350" dirty="0" smtClean="0">
                <a:solidFill>
                  <a:srgbClr val="FF0000"/>
                </a:solidFill>
              </a:rPr>
              <a:t> </a:t>
            </a:r>
            <a:r>
              <a:rPr lang="pt-PT" sz="1350" dirty="0"/>
              <a:t>CDGEV reportados pelas Entidades</a:t>
            </a:r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476465673"/>
              </p:ext>
            </p:extLst>
          </p:nvPr>
        </p:nvGraphicFramePr>
        <p:xfrm>
          <a:off x="539353" y="1685237"/>
          <a:ext cx="3564017" cy="258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Gráfico 20"/>
          <p:cNvGraphicFramePr/>
          <p:nvPr>
            <p:extLst>
              <p:ext uri="{D42A27DB-BD31-4B8C-83A1-F6EECF244321}">
                <p14:modId xmlns:p14="http://schemas.microsoft.com/office/powerpoint/2010/main" val="3697627"/>
              </p:ext>
            </p:extLst>
          </p:nvPr>
        </p:nvGraphicFramePr>
        <p:xfrm>
          <a:off x="373702" y="1412776"/>
          <a:ext cx="4054282" cy="3444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358512863"/>
              </p:ext>
            </p:extLst>
          </p:nvPr>
        </p:nvGraphicFramePr>
        <p:xfrm>
          <a:off x="-108520" y="3998506"/>
          <a:ext cx="5757333" cy="3115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821539"/>
              </p:ext>
            </p:extLst>
          </p:nvPr>
        </p:nvGraphicFramePr>
        <p:xfrm>
          <a:off x="-108520" y="1431321"/>
          <a:ext cx="564661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03000"/>
              </p:ext>
            </p:extLst>
          </p:nvPr>
        </p:nvGraphicFramePr>
        <p:xfrm>
          <a:off x="5783944" y="2254281"/>
          <a:ext cx="3026019" cy="109728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1100">
                  <a:extLst>
                    <a:ext uri="{9D8B030D-6E8A-4147-A177-3AD203B41FA5}">
                      <a16:colId xmlns:a16="http://schemas.microsoft.com/office/drawing/2014/main" val="3748729112"/>
                    </a:ext>
                  </a:extLst>
                </a:gridCol>
                <a:gridCol w="574919">
                  <a:extLst>
                    <a:ext uri="{9D8B030D-6E8A-4147-A177-3AD203B41FA5}">
                      <a16:colId xmlns:a16="http://schemas.microsoft.com/office/drawing/2014/main" val="570752817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 smtClean="0">
                          <a:effectLst/>
                        </a:rPr>
                        <a:t>Categoria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 smtClean="0">
                          <a:effectLst/>
                        </a:rPr>
                        <a:t>CDGEV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60186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EMPRESAS E PROPRIEDADE DE EMPRESAS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5460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GEOESPACIAL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16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90168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>
                          <a:effectLst/>
                        </a:rPr>
                        <a:t>MOBILIDADE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12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37263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OBSERVAÇÃO DA TERRA E DO AMBIENTE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233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50202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 smtClean="0">
                          <a:effectLst/>
                        </a:rPr>
                        <a:t>Total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262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32514383"/>
                  </a:ext>
                </a:extLst>
              </a:tr>
            </a:tbl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687042"/>
              </p:ext>
            </p:extLst>
          </p:nvPr>
        </p:nvGraphicFramePr>
        <p:xfrm>
          <a:off x="5724128" y="4725144"/>
          <a:ext cx="3312368" cy="112111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00905">
                  <a:extLst>
                    <a:ext uri="{9D8B030D-6E8A-4147-A177-3AD203B41FA5}">
                      <a16:colId xmlns:a16="http://schemas.microsoft.com/office/drawing/2014/main" val="3748729112"/>
                    </a:ext>
                  </a:extLst>
                </a:gridCol>
                <a:gridCol w="911463">
                  <a:extLst>
                    <a:ext uri="{9D8B030D-6E8A-4147-A177-3AD203B41FA5}">
                      <a16:colId xmlns:a16="http://schemas.microsoft.com/office/drawing/2014/main" val="570752817"/>
                    </a:ext>
                  </a:extLst>
                </a:gridCol>
              </a:tblGrid>
              <a:tr h="173694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 smtClean="0">
                          <a:effectLst/>
                        </a:rPr>
                        <a:t>Categoria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 smtClean="0">
                          <a:effectLst/>
                        </a:rPr>
                        <a:t>ENTIDADES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75601861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EMPRESAS E PROPRIEDADE DE EMPRESAS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1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81546025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GEOESPACIAL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 smtClean="0">
                          <a:effectLst/>
                        </a:rPr>
                        <a:t>7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901683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MOBILIDADE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 smtClean="0">
                          <a:effectLst/>
                        </a:rPr>
                        <a:t>5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970372636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OBSERVAÇÃO DA TERRA E DO AMBIENTE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 smtClean="0">
                          <a:effectLst/>
                        </a:rPr>
                        <a:t>14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55020265"/>
                  </a:ext>
                </a:extLst>
              </a:tr>
              <a:tr h="18948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02197070"/>
                  </a:ext>
                </a:extLst>
              </a:tr>
            </a:tbl>
          </a:graphicData>
        </a:graphic>
      </p:graphicFrame>
      <p:sp>
        <p:nvSpPr>
          <p:cNvPr id="20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6362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439073"/>
              </p:ext>
            </p:extLst>
          </p:nvPr>
        </p:nvGraphicFramePr>
        <p:xfrm>
          <a:off x="179512" y="18379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5144736"/>
              </p:ext>
            </p:extLst>
          </p:nvPr>
        </p:nvGraphicFramePr>
        <p:xfrm>
          <a:off x="939599" y="4732671"/>
          <a:ext cx="2408265" cy="15087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511129">
                  <a:extLst>
                    <a:ext uri="{9D8B030D-6E8A-4147-A177-3AD203B41FA5}">
                      <a16:colId xmlns:a16="http://schemas.microsoft.com/office/drawing/2014/main" val="1202076658"/>
                    </a:ext>
                  </a:extLst>
                </a:gridCol>
                <a:gridCol w="897136">
                  <a:extLst>
                    <a:ext uri="{9D8B030D-6E8A-4147-A177-3AD203B41FA5}">
                      <a16:colId xmlns:a16="http://schemas.microsoft.com/office/drawing/2014/main" val="1614948022"/>
                    </a:ext>
                  </a:extLst>
                </a:gridCol>
              </a:tblGrid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>
                          <a:effectLst/>
                        </a:rPr>
                        <a:t>GEOESPACIAL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CDGEV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8205513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Edifícios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66772578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Endereços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029135813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Parcelas agrícolas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51770423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Parcelas cadastrais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>
                          <a:effectLst/>
                        </a:rPr>
                        <a:t>1</a:t>
                      </a:r>
                      <a:endParaRPr lang="pt-PT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79201270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Parcelas de referência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09889439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Toponímia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4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75254422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Unidades administrativas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09718499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06173265"/>
                  </a:ext>
                </a:extLst>
              </a:tr>
            </a:tbl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23535"/>
              </p:ext>
            </p:extLst>
          </p:nvPr>
        </p:nvGraphicFramePr>
        <p:xfrm>
          <a:off x="4572000" y="180523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544844"/>
              </p:ext>
            </p:extLst>
          </p:nvPr>
        </p:nvGraphicFramePr>
        <p:xfrm>
          <a:off x="5400474" y="4732671"/>
          <a:ext cx="2555902" cy="670560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58766">
                  <a:extLst>
                    <a:ext uri="{9D8B030D-6E8A-4147-A177-3AD203B41FA5}">
                      <a16:colId xmlns:a16="http://schemas.microsoft.com/office/drawing/2014/main" val="1345716019"/>
                    </a:ext>
                  </a:extLst>
                </a:gridCol>
                <a:gridCol w="897136">
                  <a:extLst>
                    <a:ext uri="{9D8B030D-6E8A-4147-A177-3AD203B41FA5}">
                      <a16:colId xmlns:a16="http://schemas.microsoft.com/office/drawing/2014/main" val="2559248185"/>
                    </a:ext>
                  </a:extLst>
                </a:gridCol>
              </a:tblGrid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u="none" strike="noStrike" dirty="0">
                          <a:effectLst/>
                        </a:rPr>
                        <a:t>MOBILIDADE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CDGEV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57073628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Águas interiores navegáveis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3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14910842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u="none" strike="noStrike" dirty="0">
                          <a:effectLst/>
                        </a:rPr>
                        <a:t>Redes de transporte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u="none" strike="noStrike" dirty="0">
                          <a:effectLst/>
                        </a:rPr>
                        <a:t>9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49277068"/>
                  </a:ext>
                </a:extLst>
              </a:tr>
              <a:tr h="104432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216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pt-PT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9547306"/>
                  </a:ext>
                </a:extLst>
              </a:tr>
            </a:tbl>
          </a:graphicData>
        </a:graphic>
      </p:graphicFrame>
      <p:sp>
        <p:nvSpPr>
          <p:cNvPr id="23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98969" y="1120969"/>
            <a:ext cx="2891907" cy="507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50" dirty="0"/>
              <a:t>Gráficos de análise dos </a:t>
            </a:r>
            <a:r>
              <a:rPr lang="pt-PT" sz="1350" dirty="0" smtClean="0">
                <a:solidFill>
                  <a:schemeClr val="tx1"/>
                </a:solidFill>
              </a:rPr>
              <a:t>262</a:t>
            </a:r>
            <a:r>
              <a:rPr lang="pt-PT" sz="1350" dirty="0" smtClean="0">
                <a:solidFill>
                  <a:srgbClr val="FF0000"/>
                </a:solidFill>
              </a:rPr>
              <a:t> </a:t>
            </a:r>
            <a:r>
              <a:rPr lang="pt-PT" sz="1350" dirty="0"/>
              <a:t>CDGEV reportados pelas Entidades</a:t>
            </a:r>
          </a:p>
        </p:txBody>
      </p:sp>
    </p:spTree>
    <p:extLst>
      <p:ext uri="{BB962C8B-B14F-4D97-AF65-F5344CB8AC3E}">
        <p14:creationId xmlns:p14="http://schemas.microsoft.com/office/powerpoint/2010/main" val="217801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908995358"/>
              </p:ext>
            </p:extLst>
          </p:nvPr>
        </p:nvGraphicFramePr>
        <p:xfrm>
          <a:off x="3264441" y="2162034"/>
          <a:ext cx="3681413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4771739"/>
              </p:ext>
            </p:extLst>
          </p:nvPr>
        </p:nvGraphicFramePr>
        <p:xfrm>
          <a:off x="3276904" y="1665246"/>
          <a:ext cx="5904656" cy="5003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498615"/>
              </p:ext>
            </p:extLst>
          </p:nvPr>
        </p:nvGraphicFramePr>
        <p:xfrm>
          <a:off x="127512" y="1962662"/>
          <a:ext cx="3076336" cy="413063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74019">
                  <a:extLst>
                    <a:ext uri="{9D8B030D-6E8A-4147-A177-3AD203B41FA5}">
                      <a16:colId xmlns:a16="http://schemas.microsoft.com/office/drawing/2014/main" val="2734972512"/>
                    </a:ext>
                  </a:extLst>
                </a:gridCol>
                <a:gridCol w="702317">
                  <a:extLst>
                    <a:ext uri="{9D8B030D-6E8A-4147-A177-3AD203B41FA5}">
                      <a16:colId xmlns:a16="http://schemas.microsoft.com/office/drawing/2014/main" val="1192970564"/>
                    </a:ext>
                  </a:extLst>
                </a:gridCol>
              </a:tblGrid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u="none" strike="noStrike" dirty="0">
                          <a:effectLst/>
                        </a:rPr>
                        <a:t>OBSERVAÇÃO DA TERRA E DO AMBIENTE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1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CDGEV</a:t>
                      </a:r>
                      <a:endParaRPr lang="pt-PT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48612964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 Altitude (II)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5485329"/>
                  </a:ext>
                </a:extLst>
              </a:tr>
              <a:tr h="16823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 Instalações industriais e </a:t>
                      </a:r>
                      <a:r>
                        <a:rPr lang="pt-PT" sz="1000" u="none" strike="noStrike" dirty="0" smtClean="0">
                          <a:effectLst/>
                        </a:rPr>
                        <a:t>de </a:t>
                      </a:r>
                      <a:r>
                        <a:rPr lang="pt-PT" sz="1000" u="none" strike="noStrike" dirty="0">
                          <a:effectLst/>
                        </a:rPr>
                        <a:t>produção (III) 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8879312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 Ocupação do solo (II)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9814031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 Ortoimagens (II) 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26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8392051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 Sítios protegidos (I)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21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099193141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Altitude(II)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68131377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Ar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968492181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Características oceanográficas (III) 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72811812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Clima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3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110485491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Distribuição das espécies (III)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7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163454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Geologia (II) 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20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9687020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Habitats e biótopos (III)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5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1612163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Hidrografia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6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795796918"/>
                  </a:ext>
                </a:extLst>
              </a:tr>
              <a:tr h="168234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Instalações de monitorização do </a:t>
                      </a:r>
                      <a:r>
                        <a:rPr lang="pt-PT" sz="1000" u="none" strike="noStrike" dirty="0" smtClean="0">
                          <a:effectLst/>
                        </a:rPr>
                        <a:t>ambiente </a:t>
                      </a:r>
                      <a:r>
                        <a:rPr lang="pt-PT" sz="1000" u="none" strike="noStrike" dirty="0">
                          <a:effectLst/>
                        </a:rPr>
                        <a:t>(III)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324120403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Recursos energéticos (III)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840085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Recursos minerais (III)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16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3731536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Regiões marinhas (III)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317729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Resíduos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3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9257769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Ruído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3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4792568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Solo (III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68535130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>
                          <a:effectLst/>
                        </a:rPr>
                        <a:t>Solo (III)</a:t>
                      </a:r>
                      <a:endParaRPr lang="pt-PT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05212119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Uso do solo (III)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3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27159126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Zonas de </a:t>
                      </a:r>
                      <a:r>
                        <a:rPr lang="pt-PT" sz="1000" u="none" strike="noStrike" dirty="0" smtClean="0">
                          <a:effectLst/>
                        </a:rPr>
                        <a:t>gestão/restrição </a:t>
                      </a:r>
                      <a:r>
                        <a:rPr lang="pt-PT" sz="1000" u="none" strike="noStrike" dirty="0">
                          <a:effectLst/>
                        </a:rPr>
                        <a:t>(III)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37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42119713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u="none" strike="noStrike" dirty="0">
                          <a:effectLst/>
                        </a:rPr>
                        <a:t>Zonas de risco natural (III)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u="none" strike="noStrike" dirty="0">
                          <a:effectLst/>
                        </a:rPr>
                        <a:t>12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44618856"/>
                  </a:ext>
                </a:extLst>
              </a:tr>
              <a:tr h="14730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881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PT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</a:t>
                      </a:r>
                      <a:endParaRPr lang="pt-PT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45664744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998969" y="1120969"/>
            <a:ext cx="2891907" cy="507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PT" sz="1350" dirty="0"/>
              <a:t>Gráficos de análise dos </a:t>
            </a:r>
            <a:r>
              <a:rPr lang="pt-PT" sz="1350" dirty="0" smtClean="0">
                <a:solidFill>
                  <a:schemeClr val="tx1"/>
                </a:solidFill>
              </a:rPr>
              <a:t>262</a:t>
            </a:r>
            <a:r>
              <a:rPr lang="pt-PT" sz="1350" dirty="0" smtClean="0">
                <a:solidFill>
                  <a:srgbClr val="FF0000"/>
                </a:solidFill>
              </a:rPr>
              <a:t> </a:t>
            </a:r>
            <a:r>
              <a:rPr lang="pt-PT" sz="1350" dirty="0"/>
              <a:t>CDGEV reportados pelas Entidades</a:t>
            </a:r>
          </a:p>
        </p:txBody>
      </p:sp>
    </p:spTree>
    <p:extLst>
      <p:ext uri="{BB962C8B-B14F-4D97-AF65-F5344CB8AC3E}">
        <p14:creationId xmlns:p14="http://schemas.microsoft.com/office/powerpoint/2010/main" val="242502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547068"/>
              </p:ext>
            </p:extLst>
          </p:nvPr>
        </p:nvGraphicFramePr>
        <p:xfrm>
          <a:off x="0" y="1473685"/>
          <a:ext cx="4572000" cy="26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99503"/>
              </p:ext>
            </p:extLst>
          </p:nvPr>
        </p:nvGraphicFramePr>
        <p:xfrm>
          <a:off x="1642" y="908720"/>
          <a:ext cx="9633585" cy="6036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620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/>
          </p:nvPr>
        </p:nvGraphicFramePr>
        <p:xfrm>
          <a:off x="0" y="1473685"/>
          <a:ext cx="4572000" cy="2609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1107916"/>
              </p:ext>
            </p:extLst>
          </p:nvPr>
        </p:nvGraphicFramePr>
        <p:xfrm>
          <a:off x="0" y="980728"/>
          <a:ext cx="978916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995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267744" y="2708920"/>
            <a:ext cx="4392488" cy="830997"/>
          </a:xfrm>
          <a:prstGeom prst="rect">
            <a:avLst/>
          </a:prstGeom>
          <a:noFill/>
          <a:ln w="3810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dirty="0" smtClean="0">
                <a:solidFill>
                  <a:schemeClr val="accent1">
                    <a:lumMod val="75000"/>
                  </a:schemeClr>
                </a:solidFill>
              </a:rPr>
              <a:t>Análise por entidades que reportaram 20 ou mais CDEV</a:t>
            </a:r>
            <a:endParaRPr lang="pt-PT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421184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77" y="37852"/>
            <a:ext cx="8789803" cy="682014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9335057"/>
              </p:ext>
            </p:extLst>
          </p:nvPr>
        </p:nvGraphicFramePr>
        <p:xfrm>
          <a:off x="4211960" y="2636912"/>
          <a:ext cx="4812408" cy="1865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012160" y="159023"/>
            <a:ext cx="699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APA</a:t>
            </a:r>
            <a:endParaRPr lang="pt-P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49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628800"/>
            <a:ext cx="11262360" cy="4587240"/>
          </a:xfrm>
          <a:prstGeom prst="rect">
            <a:avLst/>
          </a:prstGeom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7769663"/>
              </p:ext>
            </p:extLst>
          </p:nvPr>
        </p:nvGraphicFramePr>
        <p:xfrm>
          <a:off x="3635896" y="2420888"/>
          <a:ext cx="538734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4283968" y="908720"/>
            <a:ext cx="915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DGEG</a:t>
            </a:r>
            <a:endParaRPr lang="pt-P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9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907705" y="260648"/>
            <a:ext cx="6840759" cy="994172"/>
          </a:xfrm>
        </p:spPr>
        <p:txBody>
          <a:bodyPr>
            <a:noAutofit/>
          </a:bodyPr>
          <a:lstStyle/>
          <a:p>
            <a:pPr algn="l"/>
            <a:r>
              <a:rPr lang="pt-PT" sz="1600" dirty="0" smtClean="0"/>
              <a:t>O Regulamento </a:t>
            </a:r>
            <a:r>
              <a:rPr lang="pt-PT" sz="1600" dirty="0"/>
              <a:t>de Execução n.º </a:t>
            </a:r>
            <a:r>
              <a:rPr lang="pt-PT" sz="1600" dirty="0" smtClean="0"/>
              <a:t>2023/138, de 21 de Dezembro, publicado em janeiro de </a:t>
            </a:r>
            <a:r>
              <a:rPr lang="pt-PT" sz="1600" dirty="0"/>
              <a:t>2023 estabelece uma </a:t>
            </a:r>
            <a:r>
              <a:rPr lang="pt-PT" sz="1600" b="1" dirty="0"/>
              <a:t>lista de conjuntos específicos de dados de elevado valor </a:t>
            </a:r>
            <a:r>
              <a:rPr lang="pt-PT" sz="1600" dirty="0"/>
              <a:t>e as disposições relativas à respetiva publicação e reutilização.</a:t>
            </a:r>
          </a:p>
        </p:txBody>
      </p:sp>
      <p:sp>
        <p:nvSpPr>
          <p:cNvPr id="11" name="Seta para a direita 10"/>
          <p:cNvSpPr/>
          <p:nvPr/>
        </p:nvSpPr>
        <p:spPr>
          <a:xfrm>
            <a:off x="179512" y="2263766"/>
            <a:ext cx="8917426" cy="7486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CaixaDeTexto 13"/>
          <p:cNvSpPr txBox="1"/>
          <p:nvPr/>
        </p:nvSpPr>
        <p:spPr>
          <a:xfrm>
            <a:off x="991314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2019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3870152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7056406" y="1880037"/>
            <a:ext cx="601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pt-PT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254471" y="3055854"/>
            <a:ext cx="20621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/>
              <a:t>Publicação da </a:t>
            </a:r>
            <a:r>
              <a:rPr lang="pt-PT" sz="1600" b="1" dirty="0"/>
              <a:t>Diretiva</a:t>
            </a:r>
            <a:r>
              <a:rPr lang="pt-PT" sz="1600" dirty="0"/>
              <a:t> </a:t>
            </a:r>
            <a:r>
              <a:rPr lang="pt-PT" sz="1600" b="1" dirty="0"/>
              <a:t>(UE) 2019/1024</a:t>
            </a:r>
            <a:r>
              <a:rPr lang="pt-PT" sz="1600" dirty="0"/>
              <a:t> do Parlamento Europeu e do Conselho, relativa aos </a:t>
            </a:r>
            <a:r>
              <a:rPr lang="pt-PT" sz="1600" b="1" dirty="0"/>
              <a:t>dados abertos e à reutilização de informação do setor público</a:t>
            </a:r>
            <a:r>
              <a:rPr lang="pt-PT" sz="1600" dirty="0"/>
              <a:t>.</a:t>
            </a:r>
          </a:p>
          <a:p>
            <a:pPr algn="ctr"/>
            <a:endParaRPr lang="pt-PT" sz="16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350816" y="3074502"/>
            <a:ext cx="16561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Publicação da </a:t>
            </a:r>
            <a:r>
              <a:rPr lang="pt-PT" sz="1600" b="1" dirty="0"/>
              <a:t>Lei n.º 68/2021</a:t>
            </a:r>
            <a:r>
              <a:rPr lang="pt-PT" sz="1600" dirty="0"/>
              <a:t> que </a:t>
            </a:r>
            <a:r>
              <a:rPr lang="pt-PT" sz="1600" b="1" dirty="0"/>
              <a:t>transpõe</a:t>
            </a:r>
            <a:r>
              <a:rPr lang="pt-PT" sz="1600" dirty="0"/>
              <a:t> a </a:t>
            </a:r>
            <a:r>
              <a:rPr lang="pt-PT" sz="1600" dirty="0" smtClean="0"/>
              <a:t>Diretiva (EU 2019/1024) </a:t>
            </a:r>
            <a:r>
              <a:rPr lang="pt-PT" sz="1600" dirty="0"/>
              <a:t>dos </a:t>
            </a:r>
            <a:r>
              <a:rPr lang="pt-PT" sz="1600" b="1" dirty="0"/>
              <a:t>dados abertos.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5626" y="3055854"/>
            <a:ext cx="23897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/>
              <a:t>Publicação do </a:t>
            </a:r>
            <a:r>
              <a:rPr lang="pt-PT" sz="1600" b="1" dirty="0"/>
              <a:t>Regulamento de Execução </a:t>
            </a:r>
            <a:r>
              <a:rPr lang="pt-PT" sz="1600" b="1" dirty="0" smtClean="0"/>
              <a:t>n.º 2023/138</a:t>
            </a:r>
            <a:r>
              <a:rPr lang="pt-PT" sz="1600" dirty="0" smtClean="0"/>
              <a:t>, </a:t>
            </a:r>
            <a:r>
              <a:rPr lang="pt-PT" sz="1600" dirty="0"/>
              <a:t>que estabelece </a:t>
            </a:r>
            <a:r>
              <a:rPr lang="pt-PT" sz="1600" b="1" dirty="0"/>
              <a:t>uma lista de conjuntos específicos de dados de elevado valor </a:t>
            </a:r>
            <a:r>
              <a:rPr lang="pt-PT" sz="1600" dirty="0"/>
              <a:t>e as disposições relativas à respetiva publicação e reutilização.</a:t>
            </a:r>
          </a:p>
        </p:txBody>
      </p:sp>
      <p:cxnSp>
        <p:nvCxnSpPr>
          <p:cNvPr id="21" name="Conexão recta 9"/>
          <p:cNvCxnSpPr>
            <a:stCxn id="14" idx="2"/>
            <a:endCxn id="18" idx="0"/>
          </p:cNvCxnSpPr>
          <p:nvPr/>
        </p:nvCxnSpPr>
        <p:spPr>
          <a:xfrm flipH="1">
            <a:off x="1285549" y="2218591"/>
            <a:ext cx="6489" cy="837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10"/>
          <p:cNvCxnSpPr>
            <a:stCxn id="16" idx="2"/>
            <a:endCxn id="19" idx="0"/>
          </p:cNvCxnSpPr>
          <p:nvPr/>
        </p:nvCxnSpPr>
        <p:spPr>
          <a:xfrm>
            <a:off x="4170876" y="2218591"/>
            <a:ext cx="8032" cy="85591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xão recta 11"/>
          <p:cNvCxnSpPr>
            <a:stCxn id="17" idx="2"/>
            <a:endCxn id="20" idx="0"/>
          </p:cNvCxnSpPr>
          <p:nvPr/>
        </p:nvCxnSpPr>
        <p:spPr>
          <a:xfrm>
            <a:off x="7357130" y="2218591"/>
            <a:ext cx="3393" cy="83726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 15"/>
          <p:cNvSpPr/>
          <p:nvPr/>
        </p:nvSpPr>
        <p:spPr>
          <a:xfrm>
            <a:off x="6059306" y="3008192"/>
            <a:ext cx="2594344" cy="2414414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78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54" y="1273591"/>
            <a:ext cx="10340040" cy="5554798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0587638"/>
              </p:ext>
            </p:extLst>
          </p:nvPr>
        </p:nvGraphicFramePr>
        <p:xfrm>
          <a:off x="4139952" y="1559453"/>
          <a:ext cx="4896543" cy="447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283968" y="908720"/>
            <a:ext cx="725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DGT</a:t>
            </a:r>
            <a:endParaRPr lang="pt-PT" sz="2400" b="1" dirty="0">
              <a:solidFill>
                <a:srgbClr val="00B05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5907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7" y="1395444"/>
            <a:ext cx="9817189" cy="527391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61756"/>
              </p:ext>
            </p:extLst>
          </p:nvPr>
        </p:nvGraphicFramePr>
        <p:xfrm>
          <a:off x="4356361" y="1681306"/>
          <a:ext cx="4536119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83968" y="908720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IH</a:t>
            </a:r>
            <a:endParaRPr lang="pt-PT" sz="2400" b="1" dirty="0">
              <a:solidFill>
                <a:srgbClr val="00B050"/>
              </a:solidFill>
            </a:endParaRP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303923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391767"/>
            <a:ext cx="11262360" cy="4770120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097698"/>
              </p:ext>
            </p:extLst>
          </p:nvPr>
        </p:nvGraphicFramePr>
        <p:xfrm>
          <a:off x="4757729" y="1408234"/>
          <a:ext cx="4139952" cy="2483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4283968" y="908720"/>
            <a:ext cx="85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LNEG</a:t>
            </a:r>
            <a:endParaRPr lang="pt-PT" sz="2400" b="1" dirty="0">
              <a:solidFill>
                <a:srgbClr val="00B050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7775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260648"/>
            <a:ext cx="8672017" cy="6066892"/>
          </a:xfrm>
          <a:prstGeom prst="rect">
            <a:avLst/>
          </a:prstGeom>
          <a:solidFill>
            <a:schemeClr val="bg1"/>
          </a:solidFill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1319557"/>
              </p:ext>
            </p:extLst>
          </p:nvPr>
        </p:nvGraphicFramePr>
        <p:xfrm>
          <a:off x="4644008" y="959524"/>
          <a:ext cx="3888432" cy="466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7863413" y="352483"/>
            <a:ext cx="813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RAM</a:t>
            </a:r>
            <a:endParaRPr lang="pt-P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80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/>
          <a:srcRect b="47028"/>
          <a:stretch/>
        </p:blipFill>
        <p:spPr>
          <a:xfrm>
            <a:off x="6409" y="116632"/>
            <a:ext cx="6757416" cy="628235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4"/>
          <a:srcRect t="52717" b="25987"/>
          <a:stretch/>
        </p:blipFill>
        <p:spPr>
          <a:xfrm>
            <a:off x="4211960" y="368973"/>
            <a:ext cx="6757416" cy="25256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t="73978" b="1"/>
          <a:stretch/>
        </p:blipFill>
        <p:spPr>
          <a:xfrm>
            <a:off x="4211960" y="3133584"/>
            <a:ext cx="6757416" cy="3086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CaixaDeTexto 11"/>
          <p:cNvSpPr txBox="1"/>
          <p:nvPr/>
        </p:nvSpPr>
        <p:spPr>
          <a:xfrm>
            <a:off x="7863413" y="352483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 smtClean="0">
                <a:solidFill>
                  <a:srgbClr val="00B050"/>
                </a:solidFill>
              </a:rPr>
              <a:t>RAA</a:t>
            </a:r>
            <a:endParaRPr lang="pt-PT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2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078258"/>
              </p:ext>
            </p:extLst>
          </p:nvPr>
        </p:nvGraphicFramePr>
        <p:xfrm>
          <a:off x="179512" y="1628800"/>
          <a:ext cx="8657953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SNIG e CDEV de natureza geográfica</a:t>
            </a:r>
            <a:endParaRPr lang="pt-PT" sz="32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83968" y="908720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b="1" dirty="0">
                <a:solidFill>
                  <a:srgbClr val="00B050"/>
                </a:solidFill>
              </a:rPr>
              <a:t>RAA</a:t>
            </a:r>
          </a:p>
        </p:txBody>
      </p:sp>
    </p:spTree>
    <p:extLst>
      <p:ext uri="{BB962C8B-B14F-4D97-AF65-F5344CB8AC3E}">
        <p14:creationId xmlns:p14="http://schemas.microsoft.com/office/powerpoint/2010/main" val="3900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36512" y="1700808"/>
            <a:ext cx="907300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pt-PT" sz="1600" dirty="0" smtClean="0"/>
              <a:t>Sobre o Regulamento: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Conjuntos de dados geográficos enquadram-se em diferentes categorias temáticas do Regulamento de Execução nomeadamente: GEOESPACIAL, OBSERVAÇÃO DA TERRA E DO AMBIENTE, MOBILIDADE.</a:t>
            </a:r>
            <a:endParaRPr lang="pt-PT" sz="1600" dirty="0"/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Estas categorias remetem para os temas INSPIRE e respetivas disposições de execução, nomeadamente para o </a:t>
            </a:r>
            <a:r>
              <a:rPr lang="pt-PT" sz="1600" dirty="0"/>
              <a:t>Regulamento (CE) nº </a:t>
            </a:r>
            <a:r>
              <a:rPr lang="pt-PT" sz="1600" dirty="0" smtClean="0"/>
              <a:t>1205/2008 (Especificações dos </a:t>
            </a:r>
            <a:r>
              <a:rPr lang="pt-PT" sz="1600" dirty="0" err="1" smtClean="0"/>
              <a:t>Metadados</a:t>
            </a:r>
            <a:r>
              <a:rPr lang="pt-PT" sz="1600" dirty="0" smtClean="0"/>
              <a:t>).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São </a:t>
            </a:r>
            <a:r>
              <a:rPr lang="pt-PT" sz="1600" dirty="0" smtClean="0"/>
              <a:t>identificados no regulamento </a:t>
            </a:r>
            <a:r>
              <a:rPr lang="pt-PT" sz="1600" dirty="0"/>
              <a:t>atributos para a categoria </a:t>
            </a:r>
            <a:r>
              <a:rPr lang="pt-PT" sz="1600" dirty="0" smtClean="0"/>
              <a:t>GEOESPACIAL e MOBILIDADE.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É genericamente indicada </a:t>
            </a:r>
            <a:r>
              <a:rPr lang="pt-PT" sz="1600" dirty="0"/>
              <a:t>a </a:t>
            </a:r>
            <a:r>
              <a:rPr lang="pt-PT" sz="1600" dirty="0" smtClean="0"/>
              <a:t>utilização, em termos de disponibilização e reutilização, da </a:t>
            </a:r>
            <a:r>
              <a:rPr lang="pt-PT" sz="1600" dirty="0"/>
              <a:t>licença «Creative </a:t>
            </a:r>
            <a:r>
              <a:rPr lang="pt-PT" sz="1600" dirty="0" err="1"/>
              <a:t>Commons</a:t>
            </a:r>
            <a:r>
              <a:rPr lang="pt-PT" sz="1600" dirty="0"/>
              <a:t> BY 4.0» ou de qualquer licença aberta equivalente ou menos </a:t>
            </a:r>
            <a:r>
              <a:rPr lang="pt-PT" sz="1600" dirty="0" smtClean="0"/>
              <a:t>restritiva.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São referidos formatos abertos em cada categoria temática.</a:t>
            </a:r>
          </a:p>
          <a:p>
            <a:pPr marL="1200150" lvl="2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Os CDG disponibilizados através do SNIG respeitam o </a:t>
            </a:r>
            <a:r>
              <a:rPr lang="pt-PT" sz="1600" dirty="0"/>
              <a:t>Regulamento (CE) nº 1205/2008 </a:t>
            </a:r>
            <a:r>
              <a:rPr lang="pt-PT" sz="1600" dirty="0" smtClean="0"/>
              <a:t>respeitante aos </a:t>
            </a:r>
            <a:r>
              <a:rPr lang="pt-PT" sz="1600" dirty="0" err="1" smtClean="0"/>
              <a:t>metadados</a:t>
            </a:r>
            <a:r>
              <a:rPr lang="pt-PT" sz="1600" dirty="0" smtClean="0"/>
              <a:t>.</a:t>
            </a:r>
          </a:p>
          <a:p>
            <a:pPr lvl="0"/>
            <a:endParaRPr lang="pt-PT" sz="1600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auto">
          <a:xfrm>
            <a:off x="1979712" y="404664"/>
            <a:ext cx="6624736" cy="58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smtClean="0"/>
              <a:t>Notas finais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90359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-36512" y="1700808"/>
            <a:ext cx="918051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1200"/>
              </a:spcBef>
            </a:pPr>
            <a:r>
              <a:rPr lang="pt-PT" sz="1600" dirty="0" smtClean="0"/>
              <a:t>Sobre esta análise: 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O </a:t>
            </a:r>
            <a:r>
              <a:rPr lang="pt-PT" sz="1600" dirty="0"/>
              <a:t>estudo permitiu identificar quais as categorias temáticas com maior número de CDGEV </a:t>
            </a:r>
            <a:r>
              <a:rPr lang="pt-PT" sz="1600" dirty="0" smtClean="0"/>
              <a:t>globalmente e por entidade bem </a:t>
            </a:r>
            <a:r>
              <a:rPr lang="pt-PT" sz="1600" dirty="0"/>
              <a:t>como algumas inconsistências a clarificar e resolver</a:t>
            </a:r>
            <a:r>
              <a:rPr lang="pt-PT" sz="1600" dirty="0" smtClean="0"/>
              <a:t>.</a:t>
            </a:r>
            <a:endParaRPr lang="pt-PT" sz="1600" dirty="0"/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Para além de contribuir para a implementação da Diretiva Dados Abertos, a identificação e disponibilização dos CDEV de natureza geográfica poderá permitir aumentar o número de CDG abertos acessíveis através do SNIG e promover a utilização da IG em diferentes </a:t>
            </a:r>
            <a:r>
              <a:rPr lang="pt-PT" sz="1600" dirty="0" smtClean="0"/>
              <a:t>domínios.</a:t>
            </a:r>
          </a:p>
          <a:p>
            <a:pPr marL="7429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t-PT" sz="1600" dirty="0" smtClean="0"/>
              <a:t>Como </a:t>
            </a:r>
            <a:r>
              <a:rPr lang="pt-PT" sz="1600" dirty="0"/>
              <a:t>próximos passos: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PT" sz="1600" dirty="0"/>
              <a:t>Acompanhar os esforços em curso no grupo de trabalho do MIG e a reestruturação do </a:t>
            </a:r>
            <a:r>
              <a:rPr lang="pt-PT" sz="1600" dirty="0" err="1"/>
              <a:t>geoportal</a:t>
            </a:r>
            <a:r>
              <a:rPr lang="pt-PT" sz="1600" dirty="0"/>
              <a:t> INSPIRE que </a:t>
            </a:r>
            <a:r>
              <a:rPr lang="pt-PT" sz="1600" dirty="0" smtClean="0"/>
              <a:t>passou a </a:t>
            </a:r>
            <a:r>
              <a:rPr lang="pt-PT" sz="1600" dirty="0"/>
              <a:t>acomodar os CDEV de natureza geográfica</a:t>
            </a:r>
            <a:r>
              <a:rPr lang="pt-PT" sz="1600" dirty="0" smtClean="0"/>
              <a:t>.</a:t>
            </a:r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PT" sz="1600" dirty="0" smtClean="0"/>
              <a:t>Analisar estes resultados face à disponibilização de CDEV no </a:t>
            </a:r>
            <a:r>
              <a:rPr lang="pt-PT" sz="1600" dirty="0" err="1" smtClean="0"/>
              <a:t>geoportal</a:t>
            </a:r>
            <a:r>
              <a:rPr lang="pt-PT" sz="1600" dirty="0" smtClean="0"/>
              <a:t> INSPIRE.</a:t>
            </a:r>
            <a:endParaRPr lang="pt-PT" sz="1600" dirty="0"/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PT" sz="1600" dirty="0"/>
              <a:t>Rever os dados identificados pelas entidades relativamente ao estabelecido na lei, nomeadamente em termos de política de dados e também </a:t>
            </a:r>
            <a:r>
              <a:rPr lang="pt-PT" sz="1600" dirty="0" smtClean="0"/>
              <a:t>outros </a:t>
            </a:r>
            <a:r>
              <a:rPr lang="pt-PT" sz="1600" dirty="0"/>
              <a:t>requisitos</a:t>
            </a:r>
            <a:r>
              <a:rPr lang="pt-PT" sz="1600" dirty="0" smtClean="0"/>
              <a:t>.</a:t>
            </a:r>
            <a:endParaRPr lang="pt-PT" sz="1600" dirty="0"/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PT" sz="1600" dirty="0"/>
              <a:t>Recolher os dados de entidades em </a:t>
            </a:r>
            <a:r>
              <a:rPr lang="pt-PT" sz="1600" dirty="0" smtClean="0"/>
              <a:t>falta, especialmente as lacunas de CDEV mais críticas.</a:t>
            </a:r>
            <a:endParaRPr lang="pt-PT" sz="1600" dirty="0"/>
          </a:p>
          <a:p>
            <a:pPr marL="1200150" lvl="2" indent="-285750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pt-PT" sz="1600" dirty="0"/>
              <a:t>Colocar no SNIG os </a:t>
            </a:r>
            <a:r>
              <a:rPr lang="pt-PT" sz="1600" dirty="0" smtClean="0"/>
              <a:t>CDEV </a:t>
            </a:r>
            <a:r>
              <a:rPr lang="pt-PT" sz="1600" dirty="0"/>
              <a:t>identificados como não estando ainda disponíveis através da IIG </a:t>
            </a:r>
            <a:r>
              <a:rPr lang="pt-PT" sz="1600" dirty="0" smtClean="0"/>
              <a:t>nacional</a:t>
            </a:r>
            <a:r>
              <a:rPr lang="pt-PT" sz="1600" dirty="0"/>
              <a:t>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 bwMode="auto">
          <a:xfrm>
            <a:off x="1979712" y="404664"/>
            <a:ext cx="6624736" cy="58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smtClean="0"/>
              <a:t>Notas finais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4610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3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8229600" cy="315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Diretiva (UE) 2019/1024 </a:t>
            </a:r>
          </a:p>
          <a:p>
            <a:pPr marL="0" indent="0">
              <a:buNone/>
            </a:pPr>
            <a:r>
              <a:rPr lang="pt-PT" sz="1400" dirty="0" smtClean="0">
                <a:hlinkClick r:id="rId2"/>
              </a:rPr>
              <a:t>https</a:t>
            </a:r>
            <a:r>
              <a:rPr lang="pt-PT" sz="1400" dirty="0">
                <a:hlinkClick r:id="rId2"/>
              </a:rPr>
              <a:t>://eur-lex.europa.eu/legal-content/PT/TXT/PDF/?</a:t>
            </a:r>
            <a:r>
              <a:rPr lang="pt-PT" sz="1400" dirty="0" smtClean="0">
                <a:hlinkClick r:id="rId2"/>
              </a:rPr>
              <a:t>uri=CELEX:32019L1024&amp;amp;amp;amp;amp;from=EN</a:t>
            </a:r>
            <a:endParaRPr lang="pt-PT" sz="1400" dirty="0" smtClean="0"/>
          </a:p>
          <a:p>
            <a:pPr marL="0" indent="0">
              <a:buNone/>
            </a:pPr>
            <a:endParaRPr lang="pt-PT" sz="1400" dirty="0" smtClean="0"/>
          </a:p>
          <a:p>
            <a:r>
              <a:rPr lang="pt-PT" sz="1400" dirty="0" smtClean="0"/>
              <a:t>REGULAMENTO </a:t>
            </a:r>
            <a:r>
              <a:rPr lang="pt-PT" sz="1400" dirty="0"/>
              <a:t>DE EXECUÇÃO (UE) 2023/138</a:t>
            </a:r>
          </a:p>
          <a:p>
            <a:pPr marL="0" indent="0">
              <a:buNone/>
            </a:pPr>
            <a:r>
              <a:rPr lang="pt-PT" sz="1400" dirty="0">
                <a:hlinkClick r:id="rId3"/>
              </a:rPr>
              <a:t>https://eur-lex.europa.eu/legal-content/PT/TXT/PDF/?</a:t>
            </a:r>
            <a:r>
              <a:rPr lang="pt-PT" sz="1400" dirty="0" smtClean="0">
                <a:hlinkClick r:id="rId3"/>
              </a:rPr>
              <a:t>uri=CELEX:32023R0138&amp;from=EN</a:t>
            </a:r>
            <a:endParaRPr lang="pt-PT" sz="1400" dirty="0" smtClean="0"/>
          </a:p>
          <a:p>
            <a:pPr marL="0" indent="0">
              <a:buNone/>
            </a:pPr>
            <a:endParaRPr lang="pt-PT" sz="1400" dirty="0"/>
          </a:p>
          <a:p>
            <a:r>
              <a:rPr lang="pt-PT" sz="1400" dirty="0"/>
              <a:t>Lei n.º 68/2021, de 26 de agosto </a:t>
            </a:r>
          </a:p>
          <a:p>
            <a:pPr marL="0" indent="0" algn="ctr">
              <a:buNone/>
            </a:pPr>
            <a:r>
              <a:rPr lang="pt-PT" sz="1400" dirty="0">
                <a:hlinkClick r:id="rId4"/>
              </a:rPr>
              <a:t>https://</a:t>
            </a:r>
            <a:r>
              <a:rPr lang="pt-PT" sz="1400" dirty="0" smtClean="0">
                <a:hlinkClick r:id="rId4"/>
              </a:rPr>
              <a:t>dre.pt/dre/detalhe/lei/68-2021-170221042</a:t>
            </a:r>
            <a:endParaRPr lang="pt-PT" sz="1400" dirty="0" smtClean="0"/>
          </a:p>
          <a:p>
            <a:pPr marL="0" indent="0" algn="ctr">
              <a:buNone/>
            </a:pPr>
            <a:endParaRPr lang="pt-PT" sz="1400" dirty="0" smtClean="0"/>
          </a:p>
          <a:p>
            <a:r>
              <a:rPr lang="pt-PT" sz="1400" dirty="0">
                <a:hlinkClick r:id="rId5"/>
              </a:rPr>
              <a:t>https://inspire-geoportal.ec.europa.eu</a:t>
            </a:r>
            <a:r>
              <a:rPr lang="pt-PT" sz="1400" dirty="0" smtClean="0">
                <a:hlinkClick r:id="rId5"/>
              </a:rPr>
              <a:t>/</a:t>
            </a:r>
            <a:endParaRPr lang="pt-PT" sz="1400" dirty="0" smtClean="0"/>
          </a:p>
          <a:p>
            <a:endParaRPr lang="pt-PT" sz="1400" dirty="0"/>
          </a:p>
          <a:p>
            <a:pPr lvl="0"/>
            <a:endParaRPr lang="pt-PT" sz="1400" dirty="0"/>
          </a:p>
        </p:txBody>
      </p:sp>
      <p:pic>
        <p:nvPicPr>
          <p:cNvPr id="5" name="Marcador de Posição de Conteúdo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3563888" y="3021181"/>
            <a:ext cx="2160240" cy="58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2800" dirty="0" smtClean="0"/>
              <a:t>7. Discussão</a:t>
            </a:r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1105064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Regulamento de Execução </a:t>
            </a:r>
            <a:r>
              <a:rPr lang="pt-PT" sz="3200" dirty="0"/>
              <a:t>n.º 2023/138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995936" y="1988840"/>
            <a:ext cx="5148064" cy="5101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t-PT" sz="2000" dirty="0" smtClean="0"/>
          </a:p>
          <a:p>
            <a:pPr lvl="0">
              <a:spcBef>
                <a:spcPts val="300"/>
              </a:spcBef>
            </a:pPr>
            <a:r>
              <a:rPr lang="pt-PT" dirty="0" smtClean="0"/>
              <a:t>O regulamento descreve os dados que as entidades do setor público terão de disponibilizar:</a:t>
            </a:r>
            <a:endParaRPr lang="pt-PT" dirty="0"/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PT" dirty="0" smtClean="0"/>
              <a:t>gratuitamente</a:t>
            </a:r>
            <a:endParaRPr lang="pt-PT" dirty="0"/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PT" dirty="0" smtClean="0"/>
              <a:t>em formato legível por máquina</a:t>
            </a:r>
            <a:endParaRPr lang="pt-PT" dirty="0"/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PT" dirty="0" smtClean="0"/>
              <a:t>por meio de Interfaces de Programação de Aplicações (IPA/API)</a:t>
            </a:r>
            <a:endParaRPr lang="pt-PT" dirty="0"/>
          </a:p>
          <a:p>
            <a:pPr marL="742950" lvl="1" indent="-285750">
              <a:spcBef>
                <a:spcPts val="300"/>
              </a:spcBef>
              <a:buFont typeface="Courier New" panose="02070309020205020404" pitchFamily="49" charset="0"/>
              <a:buChar char="o"/>
            </a:pPr>
            <a:r>
              <a:rPr lang="pt-PT" dirty="0" smtClean="0"/>
              <a:t>e, quando relevante, através de descarregamento em bloco</a:t>
            </a:r>
            <a:endParaRPr lang="pt-PT" dirty="0"/>
          </a:p>
          <a:p>
            <a:pPr lvl="0">
              <a:spcBef>
                <a:spcPts val="300"/>
              </a:spcBef>
            </a:pPr>
            <a:r>
              <a:rPr lang="pt-PT" dirty="0"/>
              <a:t>Entra em vigor no vigésimo dia seguinte ao da sua publicação no Jornal Oficial da União Europeia e é obrigatório e diretamente aplicável em todos os Estados-Membros</a:t>
            </a:r>
            <a:r>
              <a:rPr lang="pt-PT" dirty="0" smtClean="0"/>
              <a:t>.</a:t>
            </a:r>
            <a:endParaRPr lang="pt-PT" dirty="0"/>
          </a:p>
          <a:p>
            <a:pPr lvl="0">
              <a:spcBef>
                <a:spcPts val="300"/>
              </a:spcBef>
            </a:pPr>
            <a:r>
              <a:rPr lang="pt-PT" dirty="0"/>
              <a:t>É aplicável </a:t>
            </a:r>
            <a:r>
              <a:rPr lang="pt-PT" b="1" dirty="0"/>
              <a:t>16 meses </a:t>
            </a:r>
            <a:r>
              <a:rPr lang="pt-PT" dirty="0"/>
              <a:t>após a respetiva entrada em </a:t>
            </a:r>
            <a:r>
              <a:rPr lang="pt-PT" dirty="0" smtClean="0"/>
              <a:t>vigor</a:t>
            </a:r>
            <a:endParaRPr lang="pt-PT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endParaRPr lang="pt-PT" dirty="0" smtClean="0"/>
          </a:p>
          <a:p>
            <a:pPr lvl="0"/>
            <a:endParaRPr lang="pt-PT" dirty="0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2541108"/>
            <a:ext cx="2883207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CaixaDeTexto 17"/>
          <p:cNvSpPr txBox="1"/>
          <p:nvPr/>
        </p:nvSpPr>
        <p:spPr>
          <a:xfrm>
            <a:off x="205791" y="2267580"/>
            <a:ext cx="350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i="1" dirty="0"/>
              <a:t>Regulamento de Execução n.º 2023/138</a:t>
            </a:r>
          </a:p>
        </p:txBody>
      </p:sp>
      <p:sp>
        <p:nvSpPr>
          <p:cNvPr id="19" name="Retângulo 13"/>
          <p:cNvSpPr/>
          <p:nvPr/>
        </p:nvSpPr>
        <p:spPr>
          <a:xfrm>
            <a:off x="297705" y="1436642"/>
            <a:ext cx="8594775" cy="75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1600" b="1" dirty="0" smtClean="0"/>
              <a:t>O Regulamento </a:t>
            </a:r>
            <a:r>
              <a:rPr lang="pt-PT" sz="1600" b="1" dirty="0"/>
              <a:t>de Execução n.º </a:t>
            </a:r>
            <a:r>
              <a:rPr lang="pt-PT" sz="1600" b="1" dirty="0" smtClean="0"/>
              <a:t>2023/138, </a:t>
            </a:r>
            <a:r>
              <a:rPr lang="pt-PT" sz="1600" dirty="0" smtClean="0"/>
              <a:t>publicado em 20 de </a:t>
            </a:r>
            <a:r>
              <a:rPr lang="pt-PT" sz="1600" dirty="0"/>
              <a:t>janeiro de 2023 </a:t>
            </a:r>
            <a:r>
              <a:rPr lang="pt-PT" sz="1600" dirty="0" smtClean="0"/>
              <a:t>é o</a:t>
            </a:r>
            <a:r>
              <a:rPr lang="pt-PT" sz="1600" b="1" dirty="0" smtClean="0"/>
              <a:t> </a:t>
            </a:r>
            <a:r>
              <a:rPr lang="pt-PT" sz="1600" dirty="0" smtClean="0"/>
              <a:t>Ato </a:t>
            </a:r>
            <a:r>
              <a:rPr lang="pt-PT" sz="1600" dirty="0"/>
              <a:t>delegado referido na </a:t>
            </a:r>
            <a:r>
              <a:rPr lang="pt-PT" sz="1600" dirty="0" smtClean="0"/>
              <a:t>Diretiva, que </a:t>
            </a:r>
            <a:r>
              <a:rPr lang="pt-PT" sz="1600" dirty="0"/>
              <a:t>estabelece uma lista de </a:t>
            </a:r>
            <a:r>
              <a:rPr lang="pt-PT" sz="1600" b="1" dirty="0"/>
              <a:t>conjuntos específicos de dados de elevado valor</a:t>
            </a:r>
            <a:r>
              <a:rPr lang="pt-PT" sz="1600" dirty="0"/>
              <a:t> e as disposições relativas à respetiva publicação e reutilização.</a:t>
            </a:r>
          </a:p>
        </p:txBody>
      </p:sp>
      <p:sp>
        <p:nvSpPr>
          <p:cNvPr id="20" name="Chaveta à esquerda 19"/>
          <p:cNvSpPr/>
          <p:nvPr/>
        </p:nvSpPr>
        <p:spPr>
          <a:xfrm>
            <a:off x="3491880" y="2337101"/>
            <a:ext cx="893148" cy="4476275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Retângulo 20"/>
          <p:cNvSpPr/>
          <p:nvPr/>
        </p:nvSpPr>
        <p:spPr>
          <a:xfrm>
            <a:off x="1043608" y="6549339"/>
            <a:ext cx="1739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/>
              <a:t>21 </a:t>
            </a:r>
            <a:r>
              <a:rPr lang="pt-PT" sz="1600" dirty="0" smtClean="0"/>
              <a:t>dezembro 2022</a:t>
            </a:r>
            <a:endParaRPr lang="pt-PT" sz="1600" dirty="0"/>
          </a:p>
        </p:txBody>
      </p:sp>
      <p:sp>
        <p:nvSpPr>
          <p:cNvPr id="22" name="Seta para a direita 21"/>
          <p:cNvSpPr/>
          <p:nvPr/>
        </p:nvSpPr>
        <p:spPr>
          <a:xfrm>
            <a:off x="4635828" y="6125234"/>
            <a:ext cx="588026" cy="416172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3" name="CaixaDeTexto 22"/>
          <p:cNvSpPr txBox="1"/>
          <p:nvPr/>
        </p:nvSpPr>
        <p:spPr>
          <a:xfrm>
            <a:off x="5200320" y="6125234"/>
            <a:ext cx="16068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2000" b="1" dirty="0" smtClean="0"/>
              <a:t>junho 2024</a:t>
            </a:r>
            <a:endParaRPr lang="pt-PT" sz="2000" b="1" dirty="0"/>
          </a:p>
        </p:txBody>
      </p:sp>
    </p:spTree>
    <p:extLst>
      <p:ext uri="{BB962C8B-B14F-4D97-AF65-F5344CB8AC3E}">
        <p14:creationId xmlns:p14="http://schemas.microsoft.com/office/powerpoint/2010/main" val="164431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Regulamento de Execução </a:t>
            </a:r>
            <a:r>
              <a:rPr lang="pt-PT" sz="3200" dirty="0"/>
              <a:t>n.º 2023/138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611560" y="2387927"/>
            <a:ext cx="80648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Anexo identifica os temas e estabelece as disposições de publicação e reutilização para os Conjuntos de Dados de Elevado Valor (CDEV) enquadrados nas categorias temáticas estabelecidas na Diretiva: </a:t>
            </a:r>
          </a:p>
          <a:p>
            <a:pPr lvl="0"/>
            <a:endParaRPr lang="pt-PT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 err="1"/>
              <a:t>Geoespacial</a:t>
            </a:r>
            <a:endParaRPr lang="pt-PT" dirty="0"/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/>
              <a:t>Observação da Terra e do Ambiente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/>
              <a:t>Meteorológica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/>
              <a:t>Estatística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/>
              <a:t>Mobilidade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pt-PT" dirty="0"/>
              <a:t>Empresas e Propriedade de empresas</a:t>
            </a:r>
          </a:p>
          <a:p>
            <a:endParaRPr lang="pt-PT" dirty="0" smtClean="0"/>
          </a:p>
          <a:p>
            <a:pPr lvl="0"/>
            <a:endParaRPr lang="pt-PT" dirty="0"/>
          </a:p>
        </p:txBody>
      </p:sp>
      <p:sp>
        <p:nvSpPr>
          <p:cNvPr id="19" name="Retângulo 13"/>
          <p:cNvSpPr/>
          <p:nvPr/>
        </p:nvSpPr>
        <p:spPr>
          <a:xfrm>
            <a:off x="297705" y="1436642"/>
            <a:ext cx="8594775" cy="7571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defRPr/>
            </a:pPr>
            <a:r>
              <a:rPr lang="pt-PT" sz="1600" b="1" dirty="0" smtClean="0"/>
              <a:t>O Regulamento </a:t>
            </a:r>
            <a:r>
              <a:rPr lang="pt-PT" sz="1600" b="1" dirty="0"/>
              <a:t>de Execução n.º </a:t>
            </a:r>
            <a:r>
              <a:rPr lang="pt-PT" sz="1600" b="1" dirty="0" smtClean="0"/>
              <a:t>2023/138, </a:t>
            </a:r>
            <a:r>
              <a:rPr lang="pt-PT" sz="1600" dirty="0" smtClean="0"/>
              <a:t>publicado em 20 de </a:t>
            </a:r>
            <a:r>
              <a:rPr lang="pt-PT" sz="1600" dirty="0"/>
              <a:t>janeiro de 2023  é </a:t>
            </a:r>
            <a:r>
              <a:rPr lang="pt-PT" sz="1600" dirty="0" smtClean="0"/>
              <a:t>o</a:t>
            </a:r>
            <a:r>
              <a:rPr lang="pt-PT" sz="1600" b="1" dirty="0" smtClean="0"/>
              <a:t> </a:t>
            </a:r>
            <a:r>
              <a:rPr lang="pt-PT" sz="1600" dirty="0" smtClean="0"/>
              <a:t>Ato </a:t>
            </a:r>
            <a:r>
              <a:rPr lang="pt-PT" sz="1600" dirty="0"/>
              <a:t>delegado referido na </a:t>
            </a:r>
            <a:r>
              <a:rPr lang="pt-PT" sz="1600" dirty="0" smtClean="0"/>
              <a:t>Diretiva, que </a:t>
            </a:r>
            <a:r>
              <a:rPr lang="pt-PT" sz="1600" dirty="0"/>
              <a:t>estabelece uma lista de </a:t>
            </a:r>
            <a:r>
              <a:rPr lang="pt-PT" sz="1600" b="1" dirty="0"/>
              <a:t>conjuntos específicos de dados de elevado valor</a:t>
            </a:r>
            <a:r>
              <a:rPr lang="pt-PT" sz="1600" dirty="0"/>
              <a:t> e as disposições relativas à respetiva publicação e reutilização.</a:t>
            </a:r>
          </a:p>
        </p:txBody>
      </p:sp>
    </p:spTree>
    <p:extLst>
      <p:ext uri="{BB962C8B-B14F-4D97-AF65-F5344CB8AC3E}">
        <p14:creationId xmlns:p14="http://schemas.microsoft.com/office/powerpoint/2010/main" val="3457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6" name="Retângulo arredondado 13"/>
          <p:cNvSpPr/>
          <p:nvPr/>
        </p:nvSpPr>
        <p:spPr>
          <a:xfrm>
            <a:off x="6660232" y="2051828"/>
            <a:ext cx="2376264" cy="142683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tângulo arredondado 12"/>
          <p:cNvSpPr/>
          <p:nvPr/>
        </p:nvSpPr>
        <p:spPr>
          <a:xfrm>
            <a:off x="3419872" y="2051828"/>
            <a:ext cx="3096345" cy="358174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tângulo arredondado 11"/>
          <p:cNvSpPr/>
          <p:nvPr/>
        </p:nvSpPr>
        <p:spPr>
          <a:xfrm>
            <a:off x="289561" y="2079505"/>
            <a:ext cx="2914287" cy="422981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CDD3650-8CD1-3D40-AB54-13356AB9F516}"/>
              </a:ext>
            </a:extLst>
          </p:cNvPr>
          <p:cNvSpPr txBox="1">
            <a:spLocks/>
          </p:cNvSpPr>
          <p:nvPr/>
        </p:nvSpPr>
        <p:spPr bwMode="auto">
          <a:xfrm>
            <a:off x="395536" y="2200080"/>
            <a:ext cx="282625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pt-PT" sz="1600" b="1" i="1" dirty="0">
                <a:solidFill>
                  <a:schemeClr val="tx1"/>
                </a:solidFill>
              </a:rPr>
              <a:t>Disponibilizados em formatos legíveis por </a:t>
            </a:r>
            <a:r>
              <a:rPr lang="pt-PT" sz="1600" b="1" i="1" dirty="0" smtClean="0">
                <a:solidFill>
                  <a:schemeClr val="tx1"/>
                </a:solidFill>
              </a:rPr>
              <a:t>máquinas</a:t>
            </a:r>
            <a:endParaRPr lang="pt-PT" sz="1600" b="1" i="1" dirty="0">
              <a:solidFill>
                <a:schemeClr val="tx1"/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125EB72-5867-724E-BAFF-DAFA1597D011}"/>
              </a:ext>
            </a:extLst>
          </p:cNvPr>
          <p:cNvSpPr txBox="1">
            <a:spLocks/>
          </p:cNvSpPr>
          <p:nvPr/>
        </p:nvSpPr>
        <p:spPr bwMode="auto">
          <a:xfrm>
            <a:off x="3632506" y="2200080"/>
            <a:ext cx="2739694" cy="3865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b="1" i="1" dirty="0">
                <a:solidFill>
                  <a:schemeClr val="tx1"/>
                </a:solidFill>
              </a:rPr>
              <a:t>Acessíveis através de API*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BDDC0A9B-C7BB-914A-AADE-B812EA438D16}"/>
              </a:ext>
            </a:extLst>
          </p:cNvPr>
          <p:cNvSpPr txBox="1">
            <a:spLocks/>
          </p:cNvSpPr>
          <p:nvPr/>
        </p:nvSpPr>
        <p:spPr bwMode="auto">
          <a:xfrm>
            <a:off x="6725422" y="2173911"/>
            <a:ext cx="2418578" cy="11110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100000"/>
              </a:lnSpc>
            </a:pPr>
            <a:r>
              <a:rPr lang="pt-PT" sz="1600" b="1" i="1" dirty="0">
                <a:solidFill>
                  <a:schemeClr val="tx1"/>
                </a:solidFill>
              </a:rPr>
              <a:t>Possibilidade de descarregamento em bloco</a:t>
            </a:r>
          </a:p>
          <a:p>
            <a:r>
              <a:rPr lang="pt-PT" sz="1400" dirty="0">
                <a:solidFill>
                  <a:schemeClr val="tx1"/>
                </a:solidFill>
              </a:rPr>
              <a:t>(quando aplicável)</a:t>
            </a:r>
          </a:p>
        </p:txBody>
      </p:sp>
      <p:sp>
        <p:nvSpPr>
          <p:cNvPr id="15" name="Retângulo 1"/>
          <p:cNvSpPr/>
          <p:nvPr/>
        </p:nvSpPr>
        <p:spPr>
          <a:xfrm>
            <a:off x="417285" y="1516722"/>
            <a:ext cx="4535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/>
              <a:t>Disposições para </a:t>
            </a:r>
            <a:r>
              <a:rPr lang="pt-PT" sz="2000" b="1" dirty="0"/>
              <a:t>a </a:t>
            </a:r>
            <a:r>
              <a:rPr lang="pt-PT" sz="2000" b="1" dirty="0" smtClean="0"/>
              <a:t>publicação de CDEV</a:t>
            </a:r>
            <a:endParaRPr lang="pt-PT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467544" y="4687976"/>
            <a:ext cx="6655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TXT</a:t>
            </a:r>
          </a:p>
          <a:p>
            <a:r>
              <a:rPr lang="pt-PT" dirty="0"/>
              <a:t>CSV</a:t>
            </a:r>
          </a:p>
          <a:p>
            <a:r>
              <a:rPr lang="pt-PT" dirty="0"/>
              <a:t>JSON</a:t>
            </a:r>
          </a:p>
          <a:p>
            <a:r>
              <a:rPr lang="pt-PT" dirty="0"/>
              <a:t>XML</a:t>
            </a:r>
          </a:p>
          <a:p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1713114" y="4687976"/>
            <a:ext cx="10498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WMS</a:t>
            </a:r>
          </a:p>
          <a:p>
            <a:r>
              <a:rPr lang="pt-PT" dirty="0"/>
              <a:t>WFS</a:t>
            </a:r>
          </a:p>
          <a:p>
            <a:r>
              <a:rPr lang="pt-PT" dirty="0" err="1"/>
              <a:t>GeoJSON</a:t>
            </a:r>
            <a:endParaRPr lang="pt-PT" dirty="0"/>
          </a:p>
          <a:p>
            <a:r>
              <a:rPr lang="pt-PT" dirty="0" err="1"/>
              <a:t>Shapefile</a:t>
            </a:r>
            <a:endParaRPr lang="pt-PT" dirty="0"/>
          </a:p>
          <a:p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2191" y="2981802"/>
            <a:ext cx="281165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pt-PT" sz="1400" dirty="0"/>
              <a:t>Dados estruturados num formato que permita um processamento automático através de um software.</a:t>
            </a:r>
          </a:p>
          <a:p>
            <a:pPr>
              <a:spcBef>
                <a:spcPts val="1200"/>
              </a:spcBef>
            </a:pPr>
            <a:r>
              <a:rPr lang="pt-PT" sz="1400" dirty="0" smtClean="0"/>
              <a:t>Os </a:t>
            </a:r>
            <a:r>
              <a:rPr lang="pt-PT" sz="1400" dirty="0"/>
              <a:t>dados </a:t>
            </a:r>
            <a:r>
              <a:rPr lang="pt-PT" sz="1400" dirty="0" smtClean="0"/>
              <a:t>têm </a:t>
            </a:r>
            <a:r>
              <a:rPr lang="pt-PT" sz="1400" dirty="0"/>
              <a:t>que poder ser facilmente identificados, reconhecidos e </a:t>
            </a:r>
            <a:r>
              <a:rPr lang="pt-PT" sz="1400" dirty="0" smtClean="0"/>
              <a:t>extraídos.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3609357" y="2780928"/>
            <a:ext cx="29068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dirty="0"/>
              <a:t>API – conjunto de funções, procedimentos e protocolos que permitem: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dirty="0"/>
              <a:t>comunicação entre máquinas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400" dirty="0"/>
              <a:t>intercâmbio contínuo de dados</a:t>
            </a:r>
          </a:p>
          <a:p>
            <a:endParaRPr lang="pt-PT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613566" y="4625459"/>
            <a:ext cx="2902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/>
              <a:t>* API = </a:t>
            </a:r>
            <a:r>
              <a:rPr lang="pt-PT" sz="1400" i="1" dirty="0" err="1"/>
              <a:t>Application</a:t>
            </a:r>
            <a:r>
              <a:rPr lang="pt-PT" sz="1400" i="1" dirty="0"/>
              <a:t> </a:t>
            </a:r>
            <a:r>
              <a:rPr lang="pt-PT" sz="1400" i="1" dirty="0" err="1"/>
              <a:t>Programming</a:t>
            </a:r>
            <a:r>
              <a:rPr lang="pt-PT" sz="1400" i="1" dirty="0"/>
              <a:t> Interface IPA - Interface de programação de </a:t>
            </a:r>
            <a:r>
              <a:rPr lang="pt-PT" sz="1400" i="1" dirty="0" smtClean="0"/>
              <a:t>aplicações</a:t>
            </a:r>
            <a:endParaRPr lang="pt-PT" dirty="0"/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</p:spTree>
    <p:extLst>
      <p:ext uri="{BB962C8B-B14F-4D97-AF65-F5344CB8AC3E}">
        <p14:creationId xmlns:p14="http://schemas.microsoft.com/office/powerpoint/2010/main" val="110601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  <p:sp>
        <p:nvSpPr>
          <p:cNvPr id="38" name="Oval 37"/>
          <p:cNvSpPr/>
          <p:nvPr/>
        </p:nvSpPr>
        <p:spPr>
          <a:xfrm>
            <a:off x="179513" y="2067919"/>
            <a:ext cx="4840056" cy="316801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400"/>
          </a:p>
        </p:txBody>
      </p:sp>
      <p:sp>
        <p:nvSpPr>
          <p:cNvPr id="39" name="Retângulo 1"/>
          <p:cNvSpPr/>
          <p:nvPr/>
        </p:nvSpPr>
        <p:spPr>
          <a:xfrm>
            <a:off x="417285" y="1516722"/>
            <a:ext cx="45357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000" b="1" dirty="0" smtClean="0"/>
              <a:t>Disposições para </a:t>
            </a:r>
            <a:r>
              <a:rPr lang="pt-PT" sz="2000" b="1" dirty="0"/>
              <a:t>a </a:t>
            </a:r>
            <a:r>
              <a:rPr lang="pt-PT" sz="2000" b="1" dirty="0" smtClean="0"/>
              <a:t>reutilização de CDEV</a:t>
            </a:r>
            <a:endParaRPr lang="pt-PT" sz="2000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5580113" y="1556792"/>
            <a:ext cx="3450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pt-PT" sz="1400" b="1" dirty="0"/>
              <a:t>Creative </a:t>
            </a:r>
            <a:r>
              <a:rPr lang="pt-PT" sz="1400" b="1" dirty="0" err="1"/>
              <a:t>Commons</a:t>
            </a:r>
            <a:r>
              <a:rPr lang="pt-PT" sz="1400" b="1" dirty="0"/>
              <a:t> </a:t>
            </a:r>
            <a:r>
              <a:rPr lang="pt-PT" sz="1400" dirty="0"/>
              <a:t>é uma organização sem fins lucrativos criada em 2001 que desenvolveu um conjunto de licenças de direitos de autor flexíveis e de uso </a:t>
            </a:r>
            <a:r>
              <a:rPr lang="pt-PT" sz="1400" dirty="0" smtClean="0"/>
              <a:t>livre.</a:t>
            </a:r>
            <a:endParaRPr lang="pt-PT" sz="1400" dirty="0"/>
          </a:p>
          <a:p>
            <a:pPr>
              <a:spcBef>
                <a:spcPts val="300"/>
              </a:spcBef>
            </a:pPr>
            <a:r>
              <a:rPr lang="pt-PT" sz="1400" dirty="0"/>
              <a:t>Surgiram como alternativa aos modelos tradicionais de direitos de autor, </a:t>
            </a:r>
            <a:r>
              <a:rPr lang="pt-PT" sz="1400"/>
              <a:t>muito </a:t>
            </a:r>
            <a:r>
              <a:rPr lang="pt-PT" sz="1400" smtClean="0"/>
              <a:t>restritivos.</a:t>
            </a:r>
            <a:endParaRPr lang="pt-PT" sz="1400" dirty="0"/>
          </a:p>
          <a:p>
            <a:pPr>
              <a:spcBef>
                <a:spcPts val="300"/>
              </a:spcBef>
            </a:pPr>
            <a:r>
              <a:rPr lang="pt-PT" sz="1400" dirty="0" smtClean="0"/>
              <a:t>Motivação</a:t>
            </a:r>
            <a:r>
              <a:rPr lang="pt-PT" sz="1400" dirty="0"/>
              <a:t>: facilitar a partilha de dados e promover colaboração, ao mesmo tempo que se protege os direitos dos </a:t>
            </a:r>
            <a:r>
              <a:rPr lang="pt-PT" sz="1400" dirty="0" smtClean="0"/>
              <a:t>autores.</a:t>
            </a:r>
            <a:endParaRPr lang="pt-PT" sz="1400" dirty="0"/>
          </a:p>
          <a:p>
            <a:pPr>
              <a:spcBef>
                <a:spcPts val="300"/>
              </a:spcBef>
            </a:pPr>
            <a:r>
              <a:rPr lang="pt-PT" sz="1400" dirty="0" smtClean="0"/>
              <a:t>As </a:t>
            </a:r>
            <a:r>
              <a:rPr lang="pt-PT" sz="1400" dirty="0"/>
              <a:t>licenças CC têm uma utilização muito ampla </a:t>
            </a:r>
            <a:r>
              <a:rPr lang="pt-PT" sz="1400" dirty="0" smtClean="0"/>
              <a:t>(</a:t>
            </a:r>
            <a:r>
              <a:rPr lang="pt-PT" sz="1400" dirty="0"/>
              <a:t>e.g. música, literatura, fotografia</a:t>
            </a:r>
            <a:r>
              <a:rPr lang="pt-PT" sz="1400" dirty="0" smtClean="0"/>
              <a:t>).</a:t>
            </a:r>
            <a:endParaRPr lang="pt-PT" sz="1400" dirty="0"/>
          </a:p>
          <a:p>
            <a:pPr>
              <a:spcBef>
                <a:spcPts val="300"/>
              </a:spcBef>
            </a:pPr>
            <a:r>
              <a:rPr lang="pt-PT" dirty="0" smtClean="0"/>
              <a:t>  </a:t>
            </a:r>
            <a:endParaRPr lang="pt-PT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1265366" y="5417929"/>
            <a:ext cx="345065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CC 0</a:t>
            </a:r>
          </a:p>
          <a:p>
            <a:r>
              <a:rPr lang="pt-PT" sz="1600" dirty="0" smtClean="0"/>
              <a:t>Licença </a:t>
            </a:r>
            <a:r>
              <a:rPr lang="pt-PT" sz="1600" dirty="0"/>
              <a:t>de domínio público, permitindo a livre utilização dos dados sem restrições, inclusive para fins </a:t>
            </a:r>
            <a:r>
              <a:rPr lang="pt-PT" sz="1600" dirty="0" smtClean="0"/>
              <a:t>comerciais.</a:t>
            </a:r>
            <a:endParaRPr lang="pt-PT" sz="1600" dirty="0"/>
          </a:p>
        </p:txBody>
      </p:sp>
      <p:sp>
        <p:nvSpPr>
          <p:cNvPr id="42" name="CaixaDeTexto 41"/>
          <p:cNvSpPr txBox="1"/>
          <p:nvPr/>
        </p:nvSpPr>
        <p:spPr>
          <a:xfrm>
            <a:off x="4721797" y="5417929"/>
            <a:ext cx="3954659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PT" sz="1600" b="1" dirty="0" smtClean="0"/>
              <a:t>CC BY 4.0</a:t>
            </a:r>
          </a:p>
          <a:p>
            <a:r>
              <a:rPr lang="pt-PT" sz="1600" dirty="0"/>
              <a:t>Livre utilização dos dados, inclusive para fins </a:t>
            </a:r>
            <a:r>
              <a:rPr lang="pt-PT" sz="1600" dirty="0" smtClean="0"/>
              <a:t>comerciais, mas </a:t>
            </a:r>
            <a:r>
              <a:rPr lang="pt-PT" sz="1600" dirty="0"/>
              <a:t>os utilizadores têm que dar o devido crédito aos autores dos dados (atribuição</a:t>
            </a:r>
            <a:r>
              <a:rPr lang="pt-PT" sz="1600" dirty="0" smtClean="0"/>
              <a:t>).</a:t>
            </a:r>
            <a:endParaRPr lang="pt-PT" sz="1600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1229818" y="3250137"/>
            <a:ext cx="2931252" cy="338554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PT" sz="1600" b="1" dirty="0" smtClean="0"/>
              <a:t>Licenças Creative </a:t>
            </a:r>
            <a:r>
              <a:rPr lang="pt-PT" sz="1600" b="1" dirty="0" err="1" smtClean="0"/>
              <a:t>Commons</a:t>
            </a:r>
            <a:r>
              <a:rPr lang="pt-PT" sz="1600" b="1" dirty="0" smtClean="0"/>
              <a:t> (CC)</a:t>
            </a:r>
            <a:endParaRPr lang="pt-PT" sz="1600" b="1" dirty="0"/>
          </a:p>
        </p:txBody>
      </p:sp>
      <p:sp>
        <p:nvSpPr>
          <p:cNvPr id="44" name="Título 1">
            <a:extLst>
              <a:ext uri="{FF2B5EF4-FFF2-40B4-BE49-F238E27FC236}">
                <a16:creationId xmlns:a16="http://schemas.microsoft.com/office/drawing/2014/main" id="{824F180E-020D-E649-BF03-6C75BC8369CF}"/>
              </a:ext>
            </a:extLst>
          </p:cNvPr>
          <p:cNvSpPr txBox="1">
            <a:spLocks/>
          </p:cNvSpPr>
          <p:nvPr/>
        </p:nvSpPr>
        <p:spPr bwMode="auto">
          <a:xfrm>
            <a:off x="1235692" y="2312081"/>
            <a:ext cx="592909" cy="38651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 smtClean="0">
                <a:solidFill>
                  <a:schemeClr val="tx1"/>
                </a:solidFill>
              </a:rPr>
              <a:t>CC 0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1F179BEC-E1E2-F54D-9274-B523D88D06B3}"/>
              </a:ext>
            </a:extLst>
          </p:cNvPr>
          <p:cNvSpPr txBox="1">
            <a:spLocks/>
          </p:cNvSpPr>
          <p:nvPr/>
        </p:nvSpPr>
        <p:spPr bwMode="auto">
          <a:xfrm>
            <a:off x="3779912" y="3709001"/>
            <a:ext cx="1089467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>
                <a:solidFill>
                  <a:schemeClr val="tx1"/>
                </a:solidFill>
              </a:rPr>
              <a:t>CC BY </a:t>
            </a:r>
            <a:r>
              <a:rPr lang="pt-PT" sz="1600" dirty="0" smtClean="0">
                <a:solidFill>
                  <a:schemeClr val="tx1"/>
                </a:solidFill>
              </a:rPr>
              <a:t>4.0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46" name="Título 1">
            <a:extLst>
              <a:ext uri="{FF2B5EF4-FFF2-40B4-BE49-F238E27FC236}">
                <a16:creationId xmlns:a16="http://schemas.microsoft.com/office/drawing/2014/main" id="{AADF9DF8-7A08-D941-BC84-FAF2E908A07C}"/>
              </a:ext>
            </a:extLst>
          </p:cNvPr>
          <p:cNvSpPr txBox="1">
            <a:spLocks/>
          </p:cNvSpPr>
          <p:nvPr/>
        </p:nvSpPr>
        <p:spPr bwMode="auto">
          <a:xfrm>
            <a:off x="2699792" y="2686610"/>
            <a:ext cx="1080120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>
                <a:solidFill>
                  <a:schemeClr val="tx1"/>
                </a:solidFill>
              </a:rPr>
              <a:t>CC BY-ND</a:t>
            </a:r>
          </a:p>
        </p:txBody>
      </p:sp>
      <p:sp>
        <p:nvSpPr>
          <p:cNvPr id="47" name="Título 1">
            <a:extLst>
              <a:ext uri="{FF2B5EF4-FFF2-40B4-BE49-F238E27FC236}">
                <a16:creationId xmlns:a16="http://schemas.microsoft.com/office/drawing/2014/main" id="{E4388C63-B515-9E41-A880-9CB7B6E97B28}"/>
              </a:ext>
            </a:extLst>
          </p:cNvPr>
          <p:cNvSpPr txBox="1">
            <a:spLocks/>
          </p:cNvSpPr>
          <p:nvPr/>
        </p:nvSpPr>
        <p:spPr bwMode="auto">
          <a:xfrm>
            <a:off x="291482" y="3651809"/>
            <a:ext cx="1754961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>
                <a:solidFill>
                  <a:schemeClr val="tx1"/>
                </a:solidFill>
              </a:rPr>
              <a:t>CC BY-NC-ND</a:t>
            </a:r>
          </a:p>
        </p:txBody>
      </p:sp>
      <p:sp>
        <p:nvSpPr>
          <p:cNvPr id="48" name="Título 1">
            <a:extLst>
              <a:ext uri="{FF2B5EF4-FFF2-40B4-BE49-F238E27FC236}">
                <a16:creationId xmlns:a16="http://schemas.microsoft.com/office/drawing/2014/main" id="{E79C8C34-9FC6-BA47-BBF0-E376473AC6A8}"/>
              </a:ext>
            </a:extLst>
          </p:cNvPr>
          <p:cNvSpPr txBox="1">
            <a:spLocks/>
          </p:cNvSpPr>
          <p:nvPr/>
        </p:nvSpPr>
        <p:spPr bwMode="auto">
          <a:xfrm>
            <a:off x="2438988" y="3860843"/>
            <a:ext cx="1306413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>
                <a:solidFill>
                  <a:schemeClr val="tx1"/>
                </a:solidFill>
              </a:rPr>
              <a:t>CC BY-SA</a:t>
            </a:r>
          </a:p>
        </p:txBody>
      </p:sp>
      <p:sp>
        <p:nvSpPr>
          <p:cNvPr id="49" name="Título 1">
            <a:extLst>
              <a:ext uri="{FF2B5EF4-FFF2-40B4-BE49-F238E27FC236}">
                <a16:creationId xmlns:a16="http://schemas.microsoft.com/office/drawing/2014/main" id="{E25968B4-4CC8-E342-B21F-24F093DF2C1B}"/>
              </a:ext>
            </a:extLst>
          </p:cNvPr>
          <p:cNvSpPr txBox="1">
            <a:spLocks/>
          </p:cNvSpPr>
          <p:nvPr/>
        </p:nvSpPr>
        <p:spPr bwMode="auto">
          <a:xfrm>
            <a:off x="960421" y="4302094"/>
            <a:ext cx="1649484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 smtClean="0">
                <a:solidFill>
                  <a:schemeClr val="tx1"/>
                </a:solidFill>
              </a:rPr>
              <a:t>CC BY-NC-SA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50" name="Título 1">
            <a:extLst>
              <a:ext uri="{FF2B5EF4-FFF2-40B4-BE49-F238E27FC236}">
                <a16:creationId xmlns:a16="http://schemas.microsoft.com/office/drawing/2014/main" id="{E25968B4-4CC8-E342-B21F-24F093DF2C1B}"/>
              </a:ext>
            </a:extLst>
          </p:cNvPr>
          <p:cNvSpPr txBox="1">
            <a:spLocks/>
          </p:cNvSpPr>
          <p:nvPr/>
        </p:nvSpPr>
        <p:spPr bwMode="auto">
          <a:xfrm>
            <a:off x="2555776" y="4456739"/>
            <a:ext cx="1656184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 smtClean="0">
                <a:solidFill>
                  <a:schemeClr val="tx1"/>
                </a:solidFill>
              </a:rPr>
              <a:t>CC BY-NC-ND-SA</a:t>
            </a:r>
            <a:endParaRPr lang="pt-PT" sz="1600" dirty="0">
              <a:solidFill>
                <a:schemeClr val="tx1"/>
              </a:solidFill>
            </a:endParaRPr>
          </a:p>
        </p:txBody>
      </p:sp>
      <p:sp>
        <p:nvSpPr>
          <p:cNvPr id="51" name="Título 1">
            <a:extLst>
              <a:ext uri="{FF2B5EF4-FFF2-40B4-BE49-F238E27FC236}">
                <a16:creationId xmlns:a16="http://schemas.microsoft.com/office/drawing/2014/main" id="{E25968B4-4CC8-E342-B21F-24F093DF2C1B}"/>
              </a:ext>
            </a:extLst>
          </p:cNvPr>
          <p:cNvSpPr txBox="1">
            <a:spLocks/>
          </p:cNvSpPr>
          <p:nvPr/>
        </p:nvSpPr>
        <p:spPr bwMode="auto">
          <a:xfrm>
            <a:off x="2339752" y="2194167"/>
            <a:ext cx="1643058" cy="41242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pt-PT"/>
            </a:defPPr>
            <a:lvl1pPr>
              <a:lnSpc>
                <a:spcPct val="130000"/>
              </a:lnSpc>
              <a:spcBef>
                <a:spcPct val="0"/>
              </a:spcBef>
              <a:buFontTx/>
              <a:buNone/>
              <a:defRPr>
                <a:solidFill>
                  <a:srgbClr val="000099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pt-PT" sz="1600" dirty="0" smtClean="0">
                <a:solidFill>
                  <a:schemeClr val="tx1"/>
                </a:solidFill>
              </a:rPr>
              <a:t>CC BY-NC-SA-ND</a:t>
            </a:r>
          </a:p>
        </p:txBody>
      </p:sp>
      <p:sp>
        <p:nvSpPr>
          <p:cNvPr id="52" name="Seta em curva 51"/>
          <p:cNvSpPr/>
          <p:nvPr/>
        </p:nvSpPr>
        <p:spPr>
          <a:xfrm>
            <a:off x="4427984" y="1800289"/>
            <a:ext cx="1152744" cy="1126273"/>
          </a:xfrm>
          <a:prstGeom prst="ben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>
              <a:solidFill>
                <a:schemeClr val="tx1"/>
              </a:solidFill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382115" y="5840416"/>
            <a:ext cx="862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400" dirty="0" smtClean="0"/>
              <a:t>CDEV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7226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876167" y="1412776"/>
            <a:ext cx="50163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PT" sz="1600" dirty="0"/>
              <a:t>O regulamento determina: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A reutilização dos CDEV é </a:t>
            </a:r>
            <a:r>
              <a:rPr lang="pt-PT" sz="1600" b="1" dirty="0"/>
              <a:t>gratuita</a:t>
            </a:r>
            <a:r>
              <a:rPr lang="pt-PT" sz="1600" dirty="0"/>
              <a:t> para o utilizador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Não  pode haver cobrança de qualquer taxa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b="1" dirty="0"/>
              <a:t>Exceções</a:t>
            </a:r>
            <a:r>
              <a:rPr lang="pt-PT" sz="1600" dirty="0"/>
              <a:t>: empresas públicas, bibliotecas, museus e arquivos</a:t>
            </a:r>
          </a:p>
          <a:p>
            <a:pPr marL="800100" lvl="1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PT" sz="1600" dirty="0"/>
              <a:t>Os dados de entidades que dependem de receitas para prestação de serviços públicos terão </a:t>
            </a:r>
            <a:r>
              <a:rPr lang="pt-PT" sz="1600" b="1" dirty="0"/>
              <a:t>dois anos </a:t>
            </a:r>
            <a:r>
              <a:rPr lang="pt-PT" sz="1600" dirty="0"/>
              <a:t>após o Regulamento de Execução para abrirem os </a:t>
            </a:r>
            <a:r>
              <a:rPr lang="pt-PT" sz="1600" dirty="0" smtClean="0"/>
              <a:t>dados</a:t>
            </a:r>
            <a:endParaRPr lang="pt-PT" sz="1600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5692" y="2012305"/>
            <a:ext cx="2883207" cy="40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CaixaDeTexto 22"/>
          <p:cNvSpPr txBox="1"/>
          <p:nvPr/>
        </p:nvSpPr>
        <p:spPr>
          <a:xfrm>
            <a:off x="3974255" y="4331782"/>
            <a:ext cx="47742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PT" sz="1600" dirty="0" smtClean="0"/>
              <a:t>De </a:t>
            </a:r>
            <a:r>
              <a:rPr lang="pt-PT" sz="1600" dirty="0"/>
              <a:t>acordo com o Anexo </a:t>
            </a:r>
            <a:r>
              <a:rPr lang="pt-PT" sz="1600" dirty="0" smtClean="0"/>
              <a:t>do regulamento de execução as </a:t>
            </a:r>
            <a:r>
              <a:rPr lang="pt-PT" sz="1600" dirty="0"/>
              <a:t>categorias temáticas que podem ter a ver com informação geográfica e que estão associadas à Diretiva INSPIRE e suas disposições de execução são: </a:t>
            </a:r>
            <a:endParaRPr lang="pt-PT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GEOESPACIAL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OBSERVAÇÃO </a:t>
            </a:r>
            <a:r>
              <a:rPr lang="pt-PT" sz="1600" dirty="0"/>
              <a:t>DA TERRA E DO </a:t>
            </a:r>
            <a:r>
              <a:rPr lang="pt-PT" sz="1600" dirty="0" smtClean="0"/>
              <a:t>AMBIENTE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PT" sz="1600" dirty="0" smtClean="0"/>
              <a:t>MOBILIDADE</a:t>
            </a:r>
            <a:endParaRPr lang="pt-PT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277799" y="1578278"/>
            <a:ext cx="35021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1600" i="1" dirty="0"/>
              <a:t>Regulamento de Execução n.º 2023/138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1048484" y="6156012"/>
            <a:ext cx="1739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1600" dirty="0"/>
              <a:t>21 </a:t>
            </a:r>
            <a:r>
              <a:rPr lang="pt-PT" sz="1600" dirty="0" smtClean="0"/>
              <a:t>dezembro 2022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7913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ção de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976" y="260648"/>
            <a:ext cx="1294253" cy="1107000"/>
          </a:xfrm>
          <a:prstGeom prst="rect">
            <a:avLst/>
          </a:prstGeom>
        </p:spPr>
      </p:pic>
      <p:sp>
        <p:nvSpPr>
          <p:cNvPr id="21" name="Título 1"/>
          <p:cNvSpPr txBox="1">
            <a:spLocks/>
          </p:cNvSpPr>
          <p:nvPr/>
        </p:nvSpPr>
        <p:spPr>
          <a:xfrm>
            <a:off x="1769268" y="99300"/>
            <a:ext cx="7123212" cy="9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PT" sz="3200" dirty="0" smtClean="0"/>
              <a:t>Conjuntos de Dados de Elevado valor</a:t>
            </a:r>
            <a:endParaRPr lang="pt-PT" sz="3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801753" y="862365"/>
            <a:ext cx="3935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i="1" dirty="0"/>
              <a:t>Regulamento de Execução n.º 2023/138</a:t>
            </a:r>
          </a:p>
        </p:txBody>
      </p:sp>
      <p:pic>
        <p:nvPicPr>
          <p:cNvPr id="10" name="Picture 1">
            <a:extLst>
              <a:ext uri="{FF2B5EF4-FFF2-40B4-BE49-F238E27FC236}">
                <a16:creationId xmlns:a16="http://schemas.microsoft.com/office/drawing/2014/main" id="{4E4940E2-C740-E14E-B130-574A6936FFD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l="3387" t="1369" r="2639" b="976"/>
          <a:stretch>
            <a:fillRect/>
          </a:stretch>
        </p:blipFill>
        <p:spPr>
          <a:xfrm>
            <a:off x="488328" y="1557360"/>
            <a:ext cx="1695384" cy="5076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B16E44AF-B7FC-FC48-87B2-94465ADD6C65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1584" t="3566" r="1973" b="5065"/>
          <a:stretch>
            <a:fillRect/>
          </a:stretch>
        </p:blipFill>
        <p:spPr>
          <a:xfrm>
            <a:off x="2559226" y="1845048"/>
            <a:ext cx="6261097" cy="201600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CB97D9B-F079-9842-BFCD-F4CBA5719202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 l="2277" t="4399" r="2528" b="6439"/>
          <a:stretch>
            <a:fillRect/>
          </a:stretch>
        </p:blipFill>
        <p:spPr>
          <a:xfrm>
            <a:off x="5646378" y="4536481"/>
            <a:ext cx="3246102" cy="1825926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6">
            <a:extLst>
              <a:ext uri="{FF2B5EF4-FFF2-40B4-BE49-F238E27FC236}">
                <a16:creationId xmlns:a16="http://schemas.microsoft.com/office/drawing/2014/main" id="{4267E819-86C8-4B4A-8C0D-AE9C8647ECC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413" t="4497" r="3142"/>
          <a:stretch>
            <a:fillRect/>
          </a:stretch>
        </p:blipFill>
        <p:spPr>
          <a:xfrm>
            <a:off x="2559222" y="4440737"/>
            <a:ext cx="2721255" cy="1921670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CaixaDeTexto 13"/>
          <p:cNvSpPr txBox="1"/>
          <p:nvPr/>
        </p:nvSpPr>
        <p:spPr>
          <a:xfrm>
            <a:off x="6300192" y="1054477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2000" dirty="0">
                <a:solidFill>
                  <a:srgbClr val="00B0F0"/>
                </a:solidFill>
              </a:rPr>
              <a:t>Categoria: </a:t>
            </a:r>
            <a:r>
              <a:rPr lang="pt-PT" sz="2000" b="1" dirty="0" err="1">
                <a:solidFill>
                  <a:srgbClr val="00B0F0"/>
                </a:solidFill>
              </a:rPr>
              <a:t>Geoespacial</a:t>
            </a:r>
            <a:endParaRPr lang="pt-PT" sz="2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9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2385</TotalTime>
  <Words>3108</Words>
  <Application>Microsoft Office PowerPoint</Application>
  <PresentationFormat>Apresentação no Ecrã (4:3)</PresentationFormat>
  <Paragraphs>611</Paragraphs>
  <Slides>39</Slides>
  <Notes>38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39</vt:i4>
      </vt:variant>
    </vt:vector>
  </HeadingPairs>
  <TitlesOfParts>
    <vt:vector size="44" baseType="lpstr">
      <vt:lpstr>ＭＳ Ｐゴシック</vt:lpstr>
      <vt:lpstr>Arial</vt:lpstr>
      <vt:lpstr>Calibri</vt:lpstr>
      <vt:lpstr>Courier New</vt:lpstr>
      <vt:lpstr>Tema do Office</vt:lpstr>
      <vt:lpstr>Conjuntos de Dados de Elevado Valor Ponto de situação</vt:lpstr>
      <vt:lpstr>Os Conjuntos de Dados de Elevado Valor surgem na sequência da publicação em 2019 da Diretiva (UE) 2019/1024 relativa aos dados abertos e à reutilização de informação do setor público, transposta para o direito nacional em 2021.</vt:lpstr>
      <vt:lpstr>O Regulamento de Execução n.º 2023/138, de 21 de Dezembro, publicado em janeiro de 2023 estabelece uma lista de conjuntos específicos de dados de elevado valor e as disposições relativas à respetiva publicação e reutilização.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Monitorização INSPIRE: Novos procedimentos</dc:title>
  <dc:creator>lgomes</dc:creator>
  <cp:lastModifiedBy>Alexandra Fonseca</cp:lastModifiedBy>
  <cp:revision>420</cp:revision>
  <dcterms:created xsi:type="dcterms:W3CDTF">2021-12-13T16:33:58Z</dcterms:created>
  <dcterms:modified xsi:type="dcterms:W3CDTF">2023-12-06T01:54:26Z</dcterms:modified>
</cp:coreProperties>
</file>