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sldIdLst>
    <p:sldId id="257" r:id="rId2"/>
    <p:sldId id="288" r:id="rId3"/>
    <p:sldId id="310" r:id="rId4"/>
    <p:sldId id="289" r:id="rId5"/>
    <p:sldId id="286" r:id="rId6"/>
    <p:sldId id="316" r:id="rId7"/>
    <p:sldId id="290" r:id="rId8"/>
    <p:sldId id="291" r:id="rId9"/>
    <p:sldId id="292" r:id="rId10"/>
    <p:sldId id="293" r:id="rId11"/>
    <p:sldId id="294" r:id="rId12"/>
    <p:sldId id="300" r:id="rId13"/>
    <p:sldId id="305" r:id="rId14"/>
    <p:sldId id="311" r:id="rId15"/>
    <p:sldId id="313" r:id="rId16"/>
    <p:sldId id="276" r:id="rId17"/>
    <p:sldId id="306" r:id="rId18"/>
    <p:sldId id="315" r:id="rId19"/>
    <p:sldId id="308" r:id="rId20"/>
    <p:sldId id="309" r:id="rId21"/>
    <p:sldId id="322" r:id="rId22"/>
    <p:sldId id="318" r:id="rId23"/>
    <p:sldId id="319" r:id="rId24"/>
    <p:sldId id="320" r:id="rId25"/>
    <p:sldId id="321" r:id="rId26"/>
    <p:sldId id="301" r:id="rId27"/>
    <p:sldId id="302" r:id="rId28"/>
    <p:sldId id="307" r:id="rId29"/>
    <p:sldId id="298" r:id="rId30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6846" autoAdjust="0"/>
  </p:normalViewPr>
  <p:slideViewPr>
    <p:cSldViewPr>
      <p:cViewPr varScale="1">
        <p:scale>
          <a:sx n="132" d="100"/>
          <a:sy n="132" d="100"/>
        </p:scale>
        <p:origin x="102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GT\Documents\DGT\SNIG\Curso_SNIG\Respostas\Respostas_24_05_202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GT\Documents\DGT\SNIG\Curso_SNIG\Respostas\Respostas_24_05_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200"/>
              <a:t>15.Pesquise no SNIG a CAOP 2022 do Continente e adicione ao Visualizador do SNIG. Quantas camadas estão disponíveis?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Gráficos!$AQ$1</c:f>
              <c:strCache>
                <c:ptCount val="1"/>
                <c:pt idx="0">
                  <c:v>15.Pesquise no SNIG a CAOP 2022 do Continente e adicione ao Visualizador do SNIG. Quantas camadas estão disponíveis? (Visualizador)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844C-4E58-A2B6-08EED6D0E93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3-844C-4E58-A2B6-08EED6D0E93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844C-4E58-A2B6-08EED6D0E935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Gráficos!$AQ$2:$AQ$5</c:f>
              <c:numCache>
                <c:formatCode>General</c:formatCode>
                <c:ptCount val="4"/>
                <c:pt idx="0">
                  <c:v>1</c:v>
                </c:pt>
                <c:pt idx="1">
                  <c:v>7</c:v>
                </c:pt>
                <c:pt idx="2">
                  <c:v>8</c:v>
                </c:pt>
                <c:pt idx="3">
                  <c:v>10</c:v>
                </c:pt>
              </c:numCache>
            </c:numRef>
          </c:cat>
          <c:val>
            <c:numRef>
              <c:f>Gráficos!$AR$2:$AR$5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22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44C-4E58-A2B6-08EED6D0E9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981056"/>
        <c:axId val="103982592"/>
      </c:barChart>
      <c:catAx>
        <c:axId val="10398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982592"/>
        <c:crosses val="autoZero"/>
        <c:auto val="1"/>
        <c:lblAlgn val="ctr"/>
        <c:lblOffset val="100"/>
        <c:noMultiLvlLbl val="0"/>
      </c:catAx>
      <c:valAx>
        <c:axId val="103982592"/>
        <c:scaling>
          <c:orientation val="minMax"/>
          <c:max val="3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39810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P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200"/>
              <a:t>18.Qual a área ardida (ha) do maior incêndio ocorrido no Concelho de PALMELA no ano de 2022? 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Gráficos!$AZ$1</c:f>
              <c:strCache>
                <c:ptCount val="1"/>
                <c:pt idx="0">
                  <c:v>18.Qual a área ardida (ha) do maior incêndio ocorrido no Concelho de PALMELA no ano de 2022?  (Visualizador)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F1C5-4F5A-9DB5-71DA670DF0DE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Gráficos!$AZ$2:$AZ$3</c:f>
              <c:numCache>
                <c:formatCode>General</c:formatCode>
                <c:ptCount val="2"/>
                <c:pt idx="0">
                  <c:v>28</c:v>
                </c:pt>
                <c:pt idx="1">
                  <c:v>422</c:v>
                </c:pt>
              </c:numCache>
            </c:numRef>
          </c:cat>
          <c:val>
            <c:numRef>
              <c:f>Gráficos!$BA$2:$BA$3</c:f>
              <c:numCache>
                <c:formatCode>General</c:formatCode>
                <c:ptCount val="2"/>
                <c:pt idx="0">
                  <c:v>1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C5-4F5A-9DB5-71DA670DF0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122240"/>
        <c:axId val="104123776"/>
      </c:barChart>
      <c:catAx>
        <c:axId val="104122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4123776"/>
        <c:crosses val="autoZero"/>
        <c:auto val="1"/>
        <c:lblAlgn val="ctr"/>
        <c:lblOffset val="100"/>
        <c:noMultiLvlLbl val="0"/>
      </c:catAx>
      <c:valAx>
        <c:axId val="1041237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41222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DE885-45F8-4D76-945F-F308346DC3EF}" type="datetimeFigureOut">
              <a:rPr lang="pt-PT" smtClean="0"/>
              <a:pPr/>
              <a:t>06-12-2023</a:t>
            </a:fld>
            <a:endParaRPr lang="pt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BA48C-E53C-45F1-8503-CD6D060A0089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BA48C-E53C-45F1-8503-CD6D060A0089}" type="slidenum">
              <a:rPr lang="pt-PT" smtClean="0"/>
              <a:pPr/>
              <a:t>1</a:t>
            </a:fld>
            <a:endParaRPr lang="pt-P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BA48C-E53C-45F1-8503-CD6D060A0089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12613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BA48C-E53C-45F1-8503-CD6D060A0089}" type="slidenum">
              <a:rPr lang="pt-PT" smtClean="0"/>
              <a:pPr/>
              <a:t>16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63995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PT" sz="1600" dirty="0"/>
              <a:t>Este curso está integrado na estratégia para evolução do SNIG</a:t>
            </a:r>
          </a:p>
          <a:p>
            <a:endParaRPr lang="pt-PT" sz="1600" dirty="0"/>
          </a:p>
          <a:p>
            <a:r>
              <a:rPr lang="pt-PT" sz="1600" dirty="0"/>
              <a:t>Nomeadamente, na </a:t>
            </a:r>
            <a:r>
              <a:rPr lang="pt-PT" sz="1600" b="1" dirty="0"/>
              <a:t>linha orientadora -</a:t>
            </a:r>
            <a:r>
              <a:rPr lang="pt-PT" sz="1600" dirty="0"/>
              <a:t> </a:t>
            </a:r>
            <a:r>
              <a:rPr lang="pt-PT" sz="1600" b="1" dirty="0"/>
              <a:t>Disseminar, divulgar e capacitar</a:t>
            </a:r>
            <a:r>
              <a:rPr lang="pt-PT" sz="1600" dirty="0"/>
              <a:t> contribuindo para aumentar o número de utilizadores</a:t>
            </a:r>
          </a:p>
          <a:p>
            <a:endParaRPr lang="pt-PT" sz="1600" dirty="0"/>
          </a:p>
          <a:p>
            <a:r>
              <a:rPr lang="pt-PT" sz="1600" dirty="0"/>
              <a:t>O Programa do curso está dividido em três grandes grupos:</a:t>
            </a:r>
          </a:p>
          <a:p>
            <a:endParaRPr lang="pt-PT" sz="1600" dirty="0"/>
          </a:p>
          <a:p>
            <a:r>
              <a:rPr lang="pt-PT" sz="1600" dirty="0"/>
              <a:t>O Primeiro grupo é sobre o Sistema Nacional de Informação Geográfica, o SNIG, a sua evolução e o seu </a:t>
            </a:r>
            <a:r>
              <a:rPr lang="pt-PT" sz="1600" dirty="0" err="1"/>
              <a:t>Geoportal</a:t>
            </a:r>
            <a:endParaRPr lang="pt-PT" sz="1600" dirty="0"/>
          </a:p>
          <a:p>
            <a:r>
              <a:rPr lang="pt-PT" sz="1600" dirty="0"/>
              <a:t>O Segundo sobre o Registo Nacional de Dados Geográficos, salientando as pesquisas ao catálogo de </a:t>
            </a:r>
            <a:r>
              <a:rPr lang="pt-PT" sz="1600" dirty="0" err="1"/>
              <a:t>metadados</a:t>
            </a:r>
            <a:r>
              <a:rPr lang="pt-PT" sz="1600" dirty="0"/>
              <a:t>, incluindo exemplos demonstrativos</a:t>
            </a:r>
          </a:p>
          <a:p>
            <a:r>
              <a:rPr lang="pt-PT" sz="1600" dirty="0"/>
              <a:t>O Terceiro incide sobre o Visualizador do SNIG, as suas funcionalidades, incluindo </a:t>
            </a:r>
            <a:r>
              <a:rPr lang="pt-PT" sz="1600" dirty="0" smtClean="0"/>
              <a:t>também exemplos </a:t>
            </a:r>
            <a:r>
              <a:rPr lang="pt-PT" sz="1600" dirty="0"/>
              <a:t>demonstrativos </a:t>
            </a:r>
          </a:p>
          <a:p>
            <a:endParaRPr lang="pt-PT" sz="1600" dirty="0"/>
          </a:p>
          <a:p>
            <a:r>
              <a:rPr lang="pt-PT" sz="1600" dirty="0"/>
              <a:t>Este curso inclui um formulário com um conjunto de exercícios práticos que terão de </a:t>
            </a:r>
            <a:r>
              <a:rPr lang="pt-PT" sz="1600" dirty="0" smtClean="0"/>
              <a:t>realizar. Para tal, </a:t>
            </a:r>
            <a:r>
              <a:rPr lang="pt-PT" sz="1600" dirty="0"/>
              <a:t>terão até ao fim do dia de amanhã para enviarem o formulário com as respostas dos exercícios práticos.</a:t>
            </a:r>
          </a:p>
          <a:p>
            <a:r>
              <a:rPr lang="pt-PT" sz="1600" dirty="0"/>
              <a:t>Por fim, será ainda pedido que respondam a um Questionário sobre o </a:t>
            </a:r>
            <a:r>
              <a:rPr lang="pt-PT" sz="1600" dirty="0" smtClean="0"/>
              <a:t>SNIG. </a:t>
            </a:r>
            <a:endParaRPr lang="pt-PT" sz="16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67EB-D158-498A-89D8-431031B88E8B}" type="slidenum">
              <a:rPr lang="pt-PT" smtClean="0"/>
              <a:pPr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64417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600" dirty="0"/>
              <a:t>Esta </a:t>
            </a:r>
            <a:r>
              <a:rPr lang="pt-PT" sz="1600" dirty="0" smtClean="0"/>
              <a:t>é a terceira </a:t>
            </a:r>
            <a:r>
              <a:rPr lang="pt-PT" sz="1600" dirty="0"/>
              <a:t>versão do Curso </a:t>
            </a:r>
            <a:r>
              <a:rPr lang="pt-PT" sz="1600" dirty="0" smtClean="0"/>
              <a:t>e destina-se </a:t>
            </a:r>
            <a:r>
              <a:rPr lang="pt-PT" sz="1600" dirty="0"/>
              <a:t>a funcionários da Administração Pública </a:t>
            </a:r>
            <a:r>
              <a:rPr lang="pt-PT" sz="1600" dirty="0" smtClean="0"/>
              <a:t>Central, aqui </a:t>
            </a:r>
            <a:r>
              <a:rPr lang="pt-PT" sz="1600" dirty="0"/>
              <a:t>está a lista das Entidades participantes neste curso</a:t>
            </a:r>
            <a:r>
              <a:rPr lang="pt-PT" sz="1600" dirty="0" smtClean="0"/>
              <a:t>.</a:t>
            </a:r>
          </a:p>
          <a:p>
            <a:endParaRPr lang="pt-PT" sz="1600" dirty="0"/>
          </a:p>
          <a:p>
            <a:r>
              <a:rPr lang="pt-PT" sz="1600" dirty="0" smtClean="0"/>
              <a:t>Convém salientar o elevado nº de inscrições, nomeadamente estas 3 Entidades, o ICNF com …</a:t>
            </a:r>
            <a:endParaRPr lang="pt-PT" sz="1600" dirty="0"/>
          </a:p>
          <a:p>
            <a:endParaRPr lang="pt-PT" sz="1600" dirty="0"/>
          </a:p>
          <a:p>
            <a:endParaRPr lang="pt-PT" sz="1600" dirty="0" smtClean="0"/>
          </a:p>
          <a:p>
            <a:r>
              <a:rPr lang="pt-PT" sz="1600" dirty="0" smtClean="0"/>
              <a:t>Peço novamente aos </a:t>
            </a:r>
            <a:r>
              <a:rPr lang="pt-PT" sz="1600" dirty="0"/>
              <a:t>Participantes que desliguem o som e o vídeo para não sobrecarregarem a linha</a:t>
            </a:r>
          </a:p>
          <a:p>
            <a:endParaRPr lang="pt-PT" sz="1600" dirty="0"/>
          </a:p>
          <a:p>
            <a:pPr defTabSz="905805">
              <a:defRPr/>
            </a:pPr>
            <a:r>
              <a:rPr lang="pt-PT" sz="1600" dirty="0" smtClean="0"/>
              <a:t>Informo que o </a:t>
            </a:r>
            <a:r>
              <a:rPr lang="pt-PT" sz="1600" dirty="0"/>
              <a:t>“Chat” do Zoom estará encerrado para não aumentar a entropia no Curso </a:t>
            </a:r>
          </a:p>
          <a:p>
            <a:endParaRPr lang="pt-PT" sz="1600" dirty="0"/>
          </a:p>
          <a:p>
            <a:r>
              <a:rPr lang="pt-PT" sz="1600" dirty="0" smtClean="0"/>
              <a:t>No fim do curso, </a:t>
            </a:r>
            <a:r>
              <a:rPr lang="pt-PT" sz="1600" dirty="0"/>
              <a:t>podem colocar as suas dúvidas no formulário dos </a:t>
            </a:r>
            <a:r>
              <a:rPr lang="pt-PT" sz="1600" dirty="0" smtClean="0"/>
              <a:t>Exercícios</a:t>
            </a:r>
            <a:endParaRPr lang="pt-PT" sz="16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67EB-D158-498A-89D8-431031B88E8B}" type="slidenum">
              <a:rPr lang="pt-PT" smtClean="0"/>
              <a:pPr/>
              <a:t>23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852796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PT" sz="1600" dirty="0"/>
              <a:t>Esta </a:t>
            </a:r>
            <a:r>
              <a:rPr lang="pt-PT" sz="1600" dirty="0" smtClean="0"/>
              <a:t>é a terceira </a:t>
            </a:r>
            <a:r>
              <a:rPr lang="pt-PT" sz="1600" dirty="0"/>
              <a:t>versão do Curso </a:t>
            </a:r>
            <a:r>
              <a:rPr lang="pt-PT" sz="1600" dirty="0" smtClean="0"/>
              <a:t>e destina-se </a:t>
            </a:r>
            <a:r>
              <a:rPr lang="pt-PT" sz="1600" dirty="0"/>
              <a:t>a funcionários da Administração Pública </a:t>
            </a:r>
            <a:r>
              <a:rPr lang="pt-PT" sz="1600" dirty="0" smtClean="0"/>
              <a:t>Central, aqui </a:t>
            </a:r>
            <a:r>
              <a:rPr lang="pt-PT" sz="1600" dirty="0"/>
              <a:t>está a lista das Entidades participantes neste curso</a:t>
            </a:r>
            <a:r>
              <a:rPr lang="pt-PT" sz="1600" dirty="0" smtClean="0"/>
              <a:t>.</a:t>
            </a:r>
          </a:p>
          <a:p>
            <a:endParaRPr lang="pt-PT" sz="1600" dirty="0"/>
          </a:p>
          <a:p>
            <a:r>
              <a:rPr lang="pt-PT" sz="1600" dirty="0" smtClean="0"/>
              <a:t>Convém salientar o elevado nº de inscrições, nomeadamente estas 3 Entidades, o ICNF com …</a:t>
            </a:r>
            <a:endParaRPr lang="pt-PT" sz="1600" dirty="0"/>
          </a:p>
          <a:p>
            <a:endParaRPr lang="pt-PT" sz="1600" dirty="0"/>
          </a:p>
          <a:p>
            <a:endParaRPr lang="pt-PT" sz="1600" dirty="0" smtClean="0"/>
          </a:p>
          <a:p>
            <a:r>
              <a:rPr lang="pt-PT" sz="1600" dirty="0" smtClean="0"/>
              <a:t>Peço novamente aos </a:t>
            </a:r>
            <a:r>
              <a:rPr lang="pt-PT" sz="1600" dirty="0"/>
              <a:t>Participantes que desliguem o som e o vídeo para não sobrecarregarem a linha</a:t>
            </a:r>
          </a:p>
          <a:p>
            <a:endParaRPr lang="pt-PT" sz="1600" dirty="0"/>
          </a:p>
          <a:p>
            <a:pPr defTabSz="905805">
              <a:defRPr/>
            </a:pPr>
            <a:r>
              <a:rPr lang="pt-PT" sz="1600" dirty="0" smtClean="0"/>
              <a:t>Informo que o </a:t>
            </a:r>
            <a:r>
              <a:rPr lang="pt-PT" sz="1600" dirty="0"/>
              <a:t>“Chat” do Zoom estará encerrado para não aumentar a entropia no Curso </a:t>
            </a:r>
          </a:p>
          <a:p>
            <a:endParaRPr lang="pt-PT" sz="1600" dirty="0"/>
          </a:p>
          <a:p>
            <a:r>
              <a:rPr lang="pt-PT" sz="1600" dirty="0" smtClean="0"/>
              <a:t>No fim do curso, </a:t>
            </a:r>
            <a:r>
              <a:rPr lang="pt-PT" sz="1600" dirty="0"/>
              <a:t>podem colocar as suas dúvidas no formulário dos </a:t>
            </a:r>
            <a:r>
              <a:rPr lang="pt-PT" sz="1600" dirty="0" smtClean="0"/>
              <a:t>Exercícios</a:t>
            </a:r>
            <a:endParaRPr lang="pt-PT" sz="160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267EB-D158-498A-89D8-431031B88E8B}" type="slidenum">
              <a:rPr lang="pt-PT" smtClean="0"/>
              <a:pPr/>
              <a:t>24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7984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BA48C-E53C-45F1-8503-CD6D060A0089}" type="slidenum">
              <a:rPr lang="pt-PT" smtClean="0"/>
              <a:pPr/>
              <a:t>29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264520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0BF9C-7BB0-45E6-B7E5-DDDF85C2A055}" type="datetime1">
              <a:rPr lang="pt-PT" smtClean="0"/>
              <a:pPr/>
              <a:t>06-12-2023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Evolução do SNIG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7976-7DA1-43B8-BF0F-DDDAB5616C8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824AD-133F-404D-A3FF-5F6E0B33027B}" type="datetime1">
              <a:rPr lang="pt-PT" smtClean="0"/>
              <a:pPr/>
              <a:t>06-12-2023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Evolução do SNIG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7976-7DA1-43B8-BF0F-DDDAB5616C8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0C183-EC39-47C5-A411-45CF30C609F2}" type="datetime1">
              <a:rPr lang="pt-PT" smtClean="0"/>
              <a:pPr/>
              <a:t>06-12-2023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Evolução do SNIG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7976-7DA1-43B8-BF0F-DDDAB5616C8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211144" cy="113813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8745-242A-4EC5-ADB0-1BEF159DB78E}" type="datetime1">
              <a:rPr lang="pt-PT" smtClean="0"/>
              <a:pPr/>
              <a:t>06-12-2023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Evolução do SNIG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7976-7DA1-43B8-BF0F-DDDAB5616C81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9563" y="169193"/>
            <a:ext cx="1304925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F42CF-FD5C-4824-83CC-E3ECDD8B97A7}" type="datetime1">
              <a:rPr lang="pt-PT" smtClean="0"/>
              <a:pPr/>
              <a:t>06-12-2023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Evolução do SNIG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7976-7DA1-43B8-BF0F-DDDAB5616C8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6AABD-A2A4-4CAC-B3BF-D664E09E9B64}" type="datetime1">
              <a:rPr lang="pt-PT" smtClean="0"/>
              <a:pPr/>
              <a:t>06-12-2023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Evolução do SNIG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7976-7DA1-43B8-BF0F-DDDAB5616C8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0CD0D-AB5D-4E49-A26B-4CA05A40DDF6}" type="datetime1">
              <a:rPr lang="pt-PT" smtClean="0"/>
              <a:pPr/>
              <a:t>06-12-2023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Evolução do SNIG</a:t>
            </a: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7976-7DA1-43B8-BF0F-DDDAB5616C8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358C5-46FF-45BA-9CB5-4DA4FBE4A10B}" type="datetime1">
              <a:rPr lang="pt-PT" smtClean="0"/>
              <a:pPr/>
              <a:t>06-12-2023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Evolução do SNIG</a:t>
            </a: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7976-7DA1-43B8-BF0F-DDDAB5616C8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C104F-10E4-4996-AA25-0190A0E0FC8F}" type="datetime1">
              <a:rPr lang="pt-PT" smtClean="0"/>
              <a:pPr/>
              <a:t>06-12-2023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Evolução do SNIG</a:t>
            </a: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7976-7DA1-43B8-BF0F-DDDAB5616C8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F03F-C1C5-4ECD-B761-9DBA3D910360}" type="datetime1">
              <a:rPr lang="pt-PT" smtClean="0"/>
              <a:pPr/>
              <a:t>06-12-2023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Evolução do SNIG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7976-7DA1-43B8-BF0F-DDDAB5616C8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pt-P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9F5FF-4D56-4DC6-837A-BF6CE1FDDAB1}" type="datetime1">
              <a:rPr lang="pt-PT" smtClean="0"/>
              <a:pPr/>
              <a:t>06-12-2023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Evolução do SNIG</a:t>
            </a: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927976-7DA1-43B8-BF0F-DDDAB5616C81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1391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pt-P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P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C120B-6A14-4AC4-A7B7-53385C277EC7}" type="datetime1">
              <a:rPr lang="pt-PT" smtClean="0"/>
              <a:pPr/>
              <a:t>06-12-2023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PT" smtClean="0"/>
              <a:t>Evolução do SNIG</a:t>
            </a: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27976-7DA1-43B8-BF0F-DDDAB5616C81}" type="slidenum">
              <a:rPr lang="pt-PT" smtClean="0"/>
              <a:pPr/>
              <a:t>‹nº›</a:t>
            </a:fld>
            <a:endParaRPr lang="pt-PT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59563" y="169193"/>
            <a:ext cx="1304925" cy="1171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ideoconf-colibri.zoom.us/j/9951224587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s.ec.europa.eu/display/InspireMIG/17th+INSPIRE+MIG+meeting+on+2023-04-27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UCNvLbU7VdvmxHRs7" TargetMode="External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hyperlink" Target="https://forms.gle/8KXN2n2LNdvbZhet7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@JIIDE202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348880"/>
            <a:ext cx="7211144" cy="1138138"/>
          </a:xfrm>
        </p:spPr>
        <p:txBody>
          <a:bodyPr>
            <a:normAutofit/>
          </a:bodyPr>
          <a:lstStyle/>
          <a:p>
            <a:r>
              <a:rPr lang="pt-PT" sz="4800" b="1" dirty="0" smtClean="0"/>
              <a:t>33ª Reunião CO-SNIG</a:t>
            </a:r>
            <a:endParaRPr lang="pt-PT" sz="4800" dirty="0"/>
          </a:p>
        </p:txBody>
      </p:sp>
      <p:sp>
        <p:nvSpPr>
          <p:cNvPr id="1028" name="AutoShape 4" descr="https://snig.dgterritorio.gov.pt/rndg/catalog/views/snig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https://snig.dgterritorio.gov.pt/rndg/catalog/views/snig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2" name="AutoShape 8" descr="https://snig.dgterritorio.gov.pt/rndg/catalog/views/snig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4" name="AutoShape 10" descr="https://snig.dgterritorio.gov.pt/rndg/catalog/views/snig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149080"/>
            <a:ext cx="2162175" cy="51435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907704" y="5733256"/>
            <a:ext cx="48978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PT" dirty="0"/>
              <a:t>6</a:t>
            </a:r>
            <a:r>
              <a:rPr lang="pt-PT" dirty="0" smtClean="0"/>
              <a:t> de dezembro 2023</a:t>
            </a:r>
          </a:p>
          <a:p>
            <a:r>
              <a:rPr lang="pt-PT" dirty="0" smtClean="0"/>
              <a:t> </a:t>
            </a:r>
            <a:r>
              <a:rPr lang="en-US" u="sng" dirty="0">
                <a:hlinkClick r:id="rId4"/>
              </a:rPr>
              <a:t>https://videoconf-colibri.zoom.us/j/99512245878</a:t>
            </a:r>
            <a:endParaRPr lang="pt-PT" dirty="0"/>
          </a:p>
          <a:p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946621"/>
              </p:ext>
            </p:extLst>
          </p:nvPr>
        </p:nvGraphicFramePr>
        <p:xfrm>
          <a:off x="179512" y="116632"/>
          <a:ext cx="8865335" cy="62646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Acrobat Document" r:id="rId3" imgW="8019860" imgH="5667280" progId="AcroExch.Document.DC">
                  <p:embed/>
                </p:oleObj>
              </mc:Choice>
              <mc:Fallback>
                <p:oleObj name="Acrobat Document" r:id="rId3" imgW="8019860" imgH="5667280" progId="AcroExch.Document.DC">
                  <p:embed/>
                  <p:pic>
                    <p:nvPicPr>
                      <p:cNvPr id="2" name="Objeto 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16632"/>
                        <a:ext cx="8865335" cy="62646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353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95536" y="2564904"/>
            <a:ext cx="79928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400" dirty="0"/>
              <a:t>INSPIRE Conference 2023 – </a:t>
            </a:r>
            <a:r>
              <a:rPr lang="pt-PT" sz="2400" dirty="0" smtClean="0"/>
              <a:t>Alguns dados</a:t>
            </a:r>
          </a:p>
          <a:p>
            <a:endParaRPr lang="pt-P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 smtClean="0"/>
              <a:t>Participantes de 49 </a:t>
            </a:r>
            <a:r>
              <a:rPr lang="pt-PT" sz="1400" dirty="0"/>
              <a:t>países </a:t>
            </a:r>
            <a:r>
              <a:rPr lang="pt-PT" sz="1400" dirty="0" smtClean="0"/>
              <a:t>– </a:t>
            </a:r>
            <a:r>
              <a:rPr lang="pt-PT" sz="1400" dirty="0"/>
              <a:t>mais de 1000 </a:t>
            </a:r>
            <a:r>
              <a:rPr lang="pt-PT" sz="1400" dirty="0" smtClean="0"/>
              <a:t>participantes (250 presenciais e </a:t>
            </a:r>
            <a:r>
              <a:rPr lang="pt-PT" sz="1400" dirty="0"/>
              <a:t>800 </a:t>
            </a:r>
            <a:r>
              <a:rPr lang="pt-PT" sz="1400" dirty="0" smtClean="0"/>
              <a:t>virtuais)</a:t>
            </a:r>
          </a:p>
          <a:p>
            <a:endParaRPr lang="pt-P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 smtClean="0"/>
              <a:t>Não </a:t>
            </a:r>
            <a:r>
              <a:rPr lang="pt-PT" sz="1400" dirty="0"/>
              <a:t>teve a presença habitual – mais pessoas ligadas à </a:t>
            </a:r>
            <a:r>
              <a:rPr lang="pt-PT" sz="1400" dirty="0" smtClean="0"/>
              <a:t>gestão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 smtClean="0"/>
              <a:t>54</a:t>
            </a:r>
            <a:r>
              <a:rPr lang="pt-PT" sz="1400" dirty="0"/>
              <a:t>% homens – 46% </a:t>
            </a:r>
            <a:r>
              <a:rPr lang="pt-PT" sz="1400" dirty="0" smtClean="0"/>
              <a:t>mulheres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dirty="0"/>
          </a:p>
          <a:p>
            <a:endParaRPr lang="pt-PT" dirty="0"/>
          </a:p>
          <a:p>
            <a:r>
              <a:rPr lang="pt-PT" sz="1400" dirty="0" smtClean="0"/>
              <a:t>Mais informação em: https</a:t>
            </a:r>
            <a:r>
              <a:rPr lang="pt-PT" sz="1400" dirty="0"/>
              <a:t>://knowledge-base.inspire.ec.europa.eu/inspire-conference-2023_en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449"/>
            <a:ext cx="5021349" cy="169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27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1600" y="2348880"/>
            <a:ext cx="7211144" cy="1138138"/>
          </a:xfrm>
        </p:spPr>
        <p:txBody>
          <a:bodyPr>
            <a:normAutofit/>
          </a:bodyPr>
          <a:lstStyle/>
          <a:p>
            <a:r>
              <a:rPr lang="pt-PT" sz="4800" b="1" dirty="0" smtClean="0"/>
              <a:t>Reunião MIG e </a:t>
            </a:r>
            <a:r>
              <a:rPr lang="pt-PT" sz="4800" b="1" dirty="0" err="1" smtClean="0"/>
              <a:t>MiG</a:t>
            </a:r>
            <a:r>
              <a:rPr lang="pt-PT" sz="4800" b="1" dirty="0" smtClean="0"/>
              <a:t>-T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49700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88640"/>
            <a:ext cx="4804916" cy="3867125"/>
          </a:xfrm>
          <a:prstGeom prst="rect">
            <a:avLst/>
          </a:prstGeom>
        </p:spPr>
      </p:pic>
      <p:pic>
        <p:nvPicPr>
          <p:cNvPr id="3" name="Imagem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4005064"/>
            <a:ext cx="4804916" cy="256490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3305" y="243891"/>
            <a:ext cx="2623221" cy="897611"/>
          </a:xfrm>
        </p:spPr>
        <p:txBody>
          <a:bodyPr>
            <a:normAutofit/>
          </a:bodyPr>
          <a:lstStyle/>
          <a:p>
            <a:r>
              <a:rPr lang="pt-PT" sz="1800" b="1" dirty="0" smtClean="0"/>
              <a:t>Reuniões MIG e </a:t>
            </a:r>
            <a:r>
              <a:rPr lang="pt-PT" sz="1800" b="1" dirty="0" err="1" smtClean="0"/>
              <a:t>MiG</a:t>
            </a:r>
            <a:r>
              <a:rPr lang="pt-PT" sz="1800" b="1" dirty="0" smtClean="0"/>
              <a:t>-T</a:t>
            </a:r>
            <a:r>
              <a:rPr lang="pt-PT" sz="1600" b="1" dirty="0" smtClean="0"/>
              <a:t/>
            </a:r>
            <a:br>
              <a:rPr lang="pt-PT" sz="1600" b="1" dirty="0" smtClean="0"/>
            </a:br>
            <a:r>
              <a:rPr lang="pt-PT" sz="1600" b="1" dirty="0"/>
              <a:t/>
            </a:r>
            <a:br>
              <a:rPr lang="pt-PT" sz="1600" b="1" dirty="0"/>
            </a:br>
            <a:r>
              <a:rPr lang="pt-PT" sz="1600" b="1" dirty="0" smtClean="0"/>
              <a:t> - Agendas -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352134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052736"/>
            <a:ext cx="4751551" cy="5544616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35496" y="476672"/>
            <a:ext cx="669674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PT" sz="1400" u="sng" dirty="0">
                <a:solidFill>
                  <a:srgbClr val="0000FF"/>
                </a:solidFill>
                <a:latin typeface="Arial Narrow" panose="020B0606020202030204" pitchFamily="34" charset="0"/>
                <a:ea typeface="Times New Roman" panose="02020603050405020304" pitchFamily="18" charset="0"/>
                <a:hlinkClick r:id="rId3"/>
              </a:rPr>
              <a:t>https://wikis.ec.europa.eu/display/InspireMIG/17th+INSPIRE+MIG+meeting+on+2023-04-27</a:t>
            </a:r>
            <a:endParaRPr lang="pt-PT" sz="10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496" y="44624"/>
            <a:ext cx="2957028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IE" sz="1600" b="1" kern="50" dirty="0" err="1" smtClean="0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Ação</a:t>
            </a:r>
            <a:r>
              <a:rPr lang="en-IE" sz="1600" b="1" kern="50" dirty="0" smtClean="0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600" b="1" kern="50" dirty="0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 “</a:t>
            </a:r>
            <a:r>
              <a:rPr lang="en-IE" sz="1600" b="1" i="1" kern="50" dirty="0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INSPIRE-HVD symbiosis</a:t>
            </a:r>
            <a:r>
              <a:rPr lang="en-IE" sz="1600" b="1" kern="50" dirty="0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t-PT" sz="1600" b="1" kern="50" dirty="0">
              <a:solidFill>
                <a:schemeClr val="tx2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5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5496" y="44624"/>
            <a:ext cx="2957028" cy="3588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IE" sz="1600" b="1" kern="50" dirty="0" err="1" smtClean="0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Ação</a:t>
            </a:r>
            <a:r>
              <a:rPr lang="en-IE" sz="1600" b="1" kern="50" dirty="0" smtClean="0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E" sz="1600" b="1" kern="50" dirty="0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2.5 “</a:t>
            </a:r>
            <a:r>
              <a:rPr lang="en-IE" sz="1600" b="1" i="1" kern="50" dirty="0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INSPIRE-HVD symbiosis</a:t>
            </a:r>
            <a:r>
              <a:rPr lang="en-IE" sz="1600" b="1" kern="50" dirty="0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pt-PT" sz="1600" b="1" kern="50" dirty="0">
              <a:solidFill>
                <a:schemeClr val="tx2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5496" y="600364"/>
            <a:ext cx="1283557" cy="4255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1800"/>
              </a:spcBef>
              <a:spcAft>
                <a:spcPts val="1200"/>
              </a:spcAft>
            </a:pPr>
            <a:r>
              <a:rPr lang="en-IE" sz="2000" b="1" kern="50" dirty="0" err="1" smtClean="0">
                <a:solidFill>
                  <a:schemeClr val="tx2"/>
                </a:solidFill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  <a:endParaRPr lang="pt-PT" b="1" kern="50" dirty="0">
              <a:solidFill>
                <a:schemeClr val="tx2"/>
              </a:solidFill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87524" y="1071152"/>
            <a:ext cx="849694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300" b="1" dirty="0">
                <a:solidFill>
                  <a:schemeClr val="tx2"/>
                </a:solidFill>
              </a:rPr>
              <a:t>Lista de conjuntos de dados prioritários</a:t>
            </a:r>
            <a:r>
              <a:rPr lang="pt-PT" sz="1300" dirty="0">
                <a:solidFill>
                  <a:schemeClr val="tx2"/>
                </a:solidFill>
              </a:rPr>
              <a:t> e de possíveis casos de </a:t>
            </a:r>
            <a:r>
              <a:rPr lang="pt-PT" sz="1300" dirty="0" smtClean="0">
                <a:solidFill>
                  <a:schemeClr val="tx2"/>
                </a:solidFill>
              </a:rPr>
              <a:t>uso;</a:t>
            </a:r>
            <a:endParaRPr lang="pt-PT" sz="13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13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300" dirty="0">
                <a:solidFill>
                  <a:schemeClr val="tx2"/>
                </a:solidFill>
              </a:rPr>
              <a:t>Definição de </a:t>
            </a:r>
            <a:r>
              <a:rPr lang="pt-PT" sz="1300" b="1" dirty="0">
                <a:solidFill>
                  <a:schemeClr val="tx2"/>
                </a:solidFill>
              </a:rPr>
              <a:t>boas práticas INSPIRE</a:t>
            </a:r>
            <a:r>
              <a:rPr lang="pt-PT" sz="1300" dirty="0">
                <a:solidFill>
                  <a:schemeClr val="tx2"/>
                </a:solidFill>
              </a:rPr>
              <a:t>, como orientação para a publicação única de dados de caráter </a:t>
            </a:r>
            <a:r>
              <a:rPr lang="pt-PT" sz="1300" dirty="0" smtClean="0">
                <a:solidFill>
                  <a:schemeClr val="tx2"/>
                </a:solidFill>
              </a:rPr>
              <a:t>ambiental;</a:t>
            </a:r>
            <a:endParaRPr lang="pt-PT" sz="13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PT" sz="1300" dirty="0">
              <a:solidFill>
                <a:schemeClr val="tx2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1300" dirty="0">
                <a:solidFill>
                  <a:schemeClr val="tx2"/>
                </a:solidFill>
              </a:rPr>
              <a:t>Recomendações para a </a:t>
            </a:r>
            <a:r>
              <a:rPr lang="pt-PT" sz="1300" b="1" dirty="0">
                <a:solidFill>
                  <a:schemeClr val="tx2"/>
                </a:solidFill>
              </a:rPr>
              <a:t>avaliação de impacto no que respeita ao alinhamento da Diretiva INSPIRE e do regulamento de execução dos Conjuntos Dados de Elevado Valor,</a:t>
            </a:r>
            <a:r>
              <a:rPr lang="pt-PT" sz="1300" dirty="0">
                <a:solidFill>
                  <a:schemeClr val="tx2"/>
                </a:solidFill>
              </a:rPr>
              <a:t> tendo em consideração, mas não de forma exclusiva, o seguinte: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300" dirty="0">
                <a:solidFill>
                  <a:schemeClr val="tx2"/>
                </a:solidFill>
              </a:rPr>
              <a:t>o alinhamento dos regimes de partilha de dados, avaliando a eventual passagem para a exclusividade do regime de dados abertos;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300" dirty="0" smtClean="0">
                <a:solidFill>
                  <a:schemeClr val="tx2"/>
                </a:solidFill>
              </a:rPr>
              <a:t>a </a:t>
            </a:r>
            <a:r>
              <a:rPr lang="pt-PT" sz="1300" dirty="0">
                <a:solidFill>
                  <a:schemeClr val="tx2"/>
                </a:solidFill>
              </a:rPr>
              <a:t>neutralidade </a:t>
            </a:r>
            <a:r>
              <a:rPr lang="pt-PT" sz="1300" dirty="0" smtClean="0">
                <a:solidFill>
                  <a:schemeClr val="tx2"/>
                </a:solidFill>
              </a:rPr>
              <a:t>técnica como objetivo;</a:t>
            </a:r>
            <a:endParaRPr lang="pt-PT" sz="1300" dirty="0">
              <a:solidFill>
                <a:schemeClr val="tx2"/>
              </a:solidFill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PT" sz="1300" dirty="0">
                <a:solidFill>
                  <a:schemeClr val="tx2"/>
                </a:solidFill>
              </a:rPr>
              <a:t>o alinhamento das disposições regulamentares de monitorização e relatórios sobre partilha de dados.</a:t>
            </a:r>
          </a:p>
        </p:txBody>
      </p:sp>
      <p:grpSp>
        <p:nvGrpSpPr>
          <p:cNvPr id="8" name="Grupo 7"/>
          <p:cNvGrpSpPr/>
          <p:nvPr/>
        </p:nvGrpSpPr>
        <p:grpSpPr>
          <a:xfrm>
            <a:off x="395536" y="4422792"/>
            <a:ext cx="8323053" cy="2174560"/>
            <a:chOff x="395536" y="4422792"/>
            <a:chExt cx="8323053" cy="2174560"/>
          </a:xfrm>
        </p:grpSpPr>
        <p:sp>
          <p:nvSpPr>
            <p:cNvPr id="7" name="Retângulo 6"/>
            <p:cNvSpPr/>
            <p:nvPr/>
          </p:nvSpPr>
          <p:spPr>
            <a:xfrm>
              <a:off x="395536" y="4509120"/>
              <a:ext cx="8280920" cy="208823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6" name="Retângulo 5"/>
            <p:cNvSpPr/>
            <p:nvPr/>
          </p:nvSpPr>
          <p:spPr>
            <a:xfrm>
              <a:off x="683568" y="4422792"/>
              <a:ext cx="8035021" cy="16619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IE" kern="50" dirty="0">
                <a:highlight>
                  <a:srgbClr val="FFFF00"/>
                </a:highlight>
                <a:latin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pt-PT" sz="1600" dirty="0">
                  <a:solidFill>
                    <a:schemeClr val="tx2"/>
                  </a:solidFill>
                </a:rPr>
                <a:t>Documento </a:t>
              </a:r>
              <a:r>
                <a:rPr lang="pt-PT" sz="1600" dirty="0" smtClean="0">
                  <a:solidFill>
                    <a:schemeClr val="tx2"/>
                  </a:solidFill>
                </a:rPr>
                <a:t>de Boas Práticas e com a identificação </a:t>
              </a:r>
              <a:r>
                <a:rPr lang="pt-PT" sz="1600" dirty="0">
                  <a:solidFill>
                    <a:schemeClr val="tx2"/>
                  </a:solidFill>
                </a:rPr>
                <a:t>de alterações legais necessárias para </a:t>
              </a:r>
              <a:r>
                <a:rPr lang="pt-PT" sz="1600" dirty="0" smtClean="0">
                  <a:solidFill>
                    <a:schemeClr val="tx2"/>
                  </a:solidFill>
                </a:rPr>
                <a:t>a simplificação das </a:t>
              </a:r>
              <a:r>
                <a:rPr lang="pt-PT" sz="1600" dirty="0">
                  <a:solidFill>
                    <a:schemeClr val="tx2"/>
                  </a:solidFill>
                </a:rPr>
                <a:t>implementações da Diretiva INSPIRE e </a:t>
              </a:r>
              <a:r>
                <a:rPr lang="pt-PT" sz="1600" dirty="0" smtClean="0">
                  <a:solidFill>
                    <a:schemeClr val="tx2"/>
                  </a:solidFill>
                </a:rPr>
                <a:t>do Regulamento </a:t>
              </a:r>
              <a:r>
                <a:rPr lang="pt-PT" sz="1600" dirty="0">
                  <a:solidFill>
                    <a:schemeClr val="tx2"/>
                  </a:solidFill>
                </a:rPr>
                <a:t>de </a:t>
              </a:r>
              <a:r>
                <a:rPr lang="pt-PT" sz="1600" dirty="0" smtClean="0">
                  <a:solidFill>
                    <a:schemeClr val="tx2"/>
                  </a:solidFill>
                </a:rPr>
                <a:t>Execução</a:t>
              </a:r>
              <a:endParaRPr lang="pt-PT" sz="1600" dirty="0">
                <a:solidFill>
                  <a:schemeClr val="tx2"/>
                </a:solidFill>
              </a:endParaRPr>
            </a:p>
            <a:p>
              <a:endParaRPr lang="pt-PT" dirty="0">
                <a:solidFill>
                  <a:schemeClr val="tx2"/>
                </a:solidFill>
              </a:endParaRPr>
            </a:p>
            <a:p>
              <a:r>
                <a:rPr lang="pt-PT" sz="1600" b="1" dirty="0">
                  <a:solidFill>
                    <a:schemeClr val="tx2"/>
                  </a:solidFill>
                </a:rPr>
                <a:t>Calendário :  </a:t>
              </a:r>
              <a:r>
                <a:rPr lang="pt-PT" sz="1600" dirty="0">
                  <a:solidFill>
                    <a:schemeClr val="tx2"/>
                  </a:solidFill>
                </a:rPr>
                <a:t>2º </a:t>
              </a:r>
              <a:r>
                <a:rPr lang="pt-PT" sz="1600" dirty="0" err="1">
                  <a:solidFill>
                    <a:schemeClr val="tx2"/>
                  </a:solidFill>
                </a:rPr>
                <a:t>Trim</a:t>
              </a:r>
              <a:r>
                <a:rPr lang="pt-PT" sz="1600" dirty="0">
                  <a:solidFill>
                    <a:schemeClr val="tx2"/>
                  </a:solidFill>
                </a:rPr>
                <a:t>. 2023 ao 1º </a:t>
              </a:r>
              <a:r>
                <a:rPr lang="pt-PT" sz="1600" dirty="0" err="1">
                  <a:solidFill>
                    <a:schemeClr val="tx2"/>
                  </a:solidFill>
                </a:rPr>
                <a:t>Trim</a:t>
              </a:r>
              <a:r>
                <a:rPr lang="pt-PT" sz="1600" dirty="0">
                  <a:solidFill>
                    <a:schemeClr val="tx2"/>
                  </a:solidFill>
                </a:rPr>
                <a:t>. 2024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014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70681447843911964493095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r="1639"/>
          <a:stretch/>
        </p:blipFill>
        <p:spPr bwMode="auto">
          <a:xfrm>
            <a:off x="323528" y="1412776"/>
            <a:ext cx="8496944" cy="4703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-108520" y="0"/>
            <a:ext cx="4320480" cy="1138138"/>
          </a:xfrm>
        </p:spPr>
        <p:txBody>
          <a:bodyPr>
            <a:normAutofit/>
          </a:bodyPr>
          <a:lstStyle/>
          <a:p>
            <a:r>
              <a:rPr lang="pt-PT" sz="2400" b="1" dirty="0" smtClean="0"/>
              <a:t>Evolução da Diretiva INSPIRE</a:t>
            </a:r>
            <a:endParaRPr lang="pt-PT" sz="2400" dirty="0"/>
          </a:p>
        </p:txBody>
      </p:sp>
    </p:spTree>
    <p:extLst>
      <p:ext uri="{BB962C8B-B14F-4D97-AF65-F5344CB8AC3E}">
        <p14:creationId xmlns:p14="http://schemas.microsoft.com/office/powerpoint/2010/main" val="106024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PT" smtClean="0"/>
              <a:t>Evolução do SNIG</a:t>
            </a:r>
            <a:endParaRPr lang="pt-PT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6204"/>
            <a:ext cx="8496944" cy="6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0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628800"/>
            <a:ext cx="7344816" cy="482453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107504" y="0"/>
            <a:ext cx="7488832" cy="146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PT" sz="1400" b="1" i="1" dirty="0" err="1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Common</a:t>
            </a:r>
            <a:r>
              <a:rPr lang="pt-PT" sz="1400" b="1" i="1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400" b="1" i="1" dirty="0" err="1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European</a:t>
            </a:r>
            <a:r>
              <a:rPr lang="pt-PT" sz="1400" b="1" i="1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data </a:t>
            </a:r>
            <a:r>
              <a:rPr lang="pt-PT" sz="1400" b="1" i="1" dirty="0" err="1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spaces</a:t>
            </a:r>
            <a:endParaRPr lang="pt-PT" sz="1400" i="1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pt-PT" sz="1400" i="1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Os </a:t>
            </a:r>
            <a:r>
              <a:rPr lang="pt-PT" sz="1400" i="1" u="sng" dirty="0" err="1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Common</a:t>
            </a:r>
            <a:r>
              <a:rPr lang="pt-PT" sz="1400" i="1" u="sng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pt-PT" sz="1400" i="1" u="sng" dirty="0" err="1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European</a:t>
            </a:r>
            <a:r>
              <a:rPr lang="pt-PT" sz="1400" i="1" u="sng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data </a:t>
            </a:r>
            <a:r>
              <a:rPr lang="pt-PT" sz="1400" i="1" u="sng" dirty="0" err="1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spaces</a:t>
            </a:r>
            <a:r>
              <a:rPr lang="pt-PT" sz="1400" i="1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garantem que mais dados sejam disponibilizados para uso na economia e na sociedade, mantendo as empresas e os indivíduos que geram os dados como atores principais. </a:t>
            </a:r>
            <a:endParaRPr lang="pt-PT" sz="14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372200" y="1988840"/>
            <a:ext cx="1440160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99886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0345" y="30471"/>
            <a:ext cx="7211144" cy="1138138"/>
          </a:xfrm>
        </p:spPr>
        <p:txBody>
          <a:bodyPr>
            <a:normAutofit/>
          </a:bodyPr>
          <a:lstStyle/>
          <a:p>
            <a:r>
              <a:rPr lang="pt-PT" sz="2800" b="1" dirty="0" smtClean="0"/>
              <a:t>Novo </a:t>
            </a:r>
            <a:r>
              <a:rPr lang="pt-PT" sz="2800" b="1" dirty="0" err="1" smtClean="0"/>
              <a:t>Geoportal</a:t>
            </a:r>
            <a:r>
              <a:rPr lang="pt-PT" sz="2800" b="1" dirty="0" smtClean="0"/>
              <a:t> INSPIRE</a:t>
            </a:r>
            <a:endParaRPr lang="pt-PT" sz="2800" dirty="0"/>
          </a:p>
        </p:txBody>
      </p:sp>
      <p:sp>
        <p:nvSpPr>
          <p:cNvPr id="6" name="Retângulo 5"/>
          <p:cNvSpPr/>
          <p:nvPr/>
        </p:nvSpPr>
        <p:spPr>
          <a:xfrm>
            <a:off x="750032" y="983943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https://inspire-geoportal.ec.europa.eu/srv/por/catalog.search#/home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590027"/>
            <a:ext cx="5827103" cy="508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7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975" y="165161"/>
            <a:ext cx="7211144" cy="1138138"/>
          </a:xfrm>
        </p:spPr>
        <p:txBody>
          <a:bodyPr>
            <a:normAutofit/>
          </a:bodyPr>
          <a:lstStyle/>
          <a:p>
            <a:pPr algn="l"/>
            <a:r>
              <a:rPr lang="pt-PT" sz="3200" b="1" dirty="0" smtClean="0"/>
              <a:t>33ª Reunião CO-SNIG</a:t>
            </a:r>
            <a:endParaRPr lang="pt-PT" sz="3200" dirty="0"/>
          </a:p>
        </p:txBody>
      </p:sp>
      <p:sp>
        <p:nvSpPr>
          <p:cNvPr id="1028" name="AutoShape 4" descr="https://snig.dgterritorio.gov.pt/rndg/catalog/views/snig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https://snig.dgterritorio.gov.pt/rndg/catalog/views/snig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2" name="AutoShape 8" descr="https://snig.dgterritorio.gov.pt/rndg/catalog/views/snig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4" name="AutoShape 10" descr="https://snig.dgterritorio.gov.pt/rndg/catalog/views/snig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8" name="Retângulo 7"/>
          <p:cNvSpPr/>
          <p:nvPr/>
        </p:nvSpPr>
        <p:spPr>
          <a:xfrm>
            <a:off x="1187624" y="1988840"/>
            <a:ext cx="712879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PT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Abertura</a:t>
            </a:r>
            <a:endParaRPr lang="pt-PT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PT" sz="1100" dirty="0">
                <a:latin typeface="Arial" panose="020B0604020202020204" pitchFamily="34" charset="0"/>
                <a:ea typeface="Times New Roman" panose="02020603050405020304" pitchFamily="18" charset="0"/>
              </a:rPr>
              <a:t>Aprovação da ata da reunião </a:t>
            </a:r>
            <a:r>
              <a:rPr lang="pt-PT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anterior</a:t>
            </a:r>
            <a:endParaRPr lang="pt-PT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PT" sz="1600" b="1" dirty="0">
                <a:latin typeface="Arial" panose="020B0604020202020204" pitchFamily="34" charset="0"/>
                <a:ea typeface="Times New Roman" panose="02020603050405020304" pitchFamily="18" charset="0"/>
              </a:rPr>
              <a:t>Informações</a:t>
            </a:r>
            <a:endParaRPr lang="pt-PT" sz="1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PT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Monitorização </a:t>
            </a:r>
            <a:r>
              <a:rPr lang="pt-PT" sz="1100" dirty="0">
                <a:latin typeface="Arial" panose="020B0604020202020204" pitchFamily="34" charset="0"/>
                <a:ea typeface="Times New Roman" panose="02020603050405020304" pitchFamily="18" charset="0"/>
              </a:rPr>
              <a:t>INSPIRE – ponto de </a:t>
            </a:r>
            <a:r>
              <a:rPr lang="pt-PT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situação</a:t>
            </a:r>
            <a:endParaRPr lang="pt-PT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PT" sz="1100" dirty="0">
                <a:latin typeface="Arial" panose="020B0604020202020204" pitchFamily="34" charset="0"/>
                <a:ea typeface="Times New Roman" panose="02020603050405020304" pitchFamily="18" charset="0"/>
              </a:rPr>
              <a:t>Articulação do SNIG com o portal </a:t>
            </a:r>
            <a:r>
              <a:rPr lang="pt-PT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dados.gov</a:t>
            </a:r>
            <a:endParaRPr lang="pt-PT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PT" sz="1100" dirty="0">
                <a:latin typeface="Arial" panose="020B0604020202020204" pitchFamily="34" charset="0"/>
                <a:ea typeface="Times New Roman" panose="02020603050405020304" pitchFamily="18" charset="0"/>
              </a:rPr>
              <a:t>Conjunto de Dados de Elevado Valor – ponto de </a:t>
            </a:r>
            <a:r>
              <a:rPr lang="pt-PT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situação</a:t>
            </a:r>
            <a:endParaRPr lang="pt-PT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PT" sz="1100" dirty="0">
                <a:latin typeface="Arial" panose="020B0604020202020204" pitchFamily="34" charset="0"/>
                <a:ea typeface="Times New Roman" panose="02020603050405020304" pitchFamily="18" charset="0"/>
              </a:rPr>
              <a:t>Discussão sobre os Conjunto de Dados de Elevado Valor identificados pelas entidades do </a:t>
            </a:r>
            <a:r>
              <a:rPr lang="pt-PT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CO-SNIG</a:t>
            </a:r>
            <a:endParaRPr lang="pt-PT" sz="11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pt-PT" sz="1100" dirty="0">
                <a:latin typeface="Arial" panose="020B0604020202020204" pitchFamily="34" charset="0"/>
                <a:ea typeface="Times New Roman" panose="02020603050405020304" pitchFamily="18" charset="0"/>
              </a:rPr>
              <a:t>Outros </a:t>
            </a:r>
            <a:r>
              <a:rPr lang="pt-PT" sz="11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assuntos</a:t>
            </a:r>
            <a:endParaRPr lang="pt-PT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61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5" y="-74773"/>
            <a:ext cx="7211144" cy="1138138"/>
          </a:xfrm>
        </p:spPr>
        <p:txBody>
          <a:bodyPr>
            <a:normAutofit/>
          </a:bodyPr>
          <a:lstStyle/>
          <a:p>
            <a:r>
              <a:rPr lang="pt-PT" sz="2800" b="1" dirty="0" smtClean="0"/>
              <a:t>Novo </a:t>
            </a:r>
            <a:r>
              <a:rPr lang="pt-PT" sz="2800" b="1" dirty="0" err="1" smtClean="0"/>
              <a:t>Geoportal</a:t>
            </a:r>
            <a:r>
              <a:rPr lang="pt-PT" sz="2800" b="1" dirty="0" smtClean="0"/>
              <a:t> INSPIRE</a:t>
            </a:r>
            <a:endParaRPr lang="pt-PT" sz="2800" dirty="0"/>
          </a:p>
        </p:txBody>
      </p:sp>
      <p:sp>
        <p:nvSpPr>
          <p:cNvPr id="6" name="Retângulo 5"/>
          <p:cNvSpPr/>
          <p:nvPr/>
        </p:nvSpPr>
        <p:spPr>
          <a:xfrm>
            <a:off x="539552" y="878699"/>
            <a:ext cx="70567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dirty="0"/>
              <a:t>https://inspire-geoportal.ec.europa.eu/srv/por/catalog.search#/home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844824"/>
            <a:ext cx="7945745" cy="271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3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136904" cy="1080120"/>
          </a:xfrm>
        </p:spPr>
        <p:txBody>
          <a:bodyPr>
            <a:normAutofit/>
          </a:bodyPr>
          <a:lstStyle/>
          <a:p>
            <a:pPr lvl="0"/>
            <a:r>
              <a:rPr lang="pt-PT" dirty="0" smtClean="0"/>
              <a:t>Curso sobre o SNIG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2079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52536" y="80630"/>
            <a:ext cx="8136904" cy="1080120"/>
          </a:xfrm>
        </p:spPr>
        <p:txBody>
          <a:bodyPr>
            <a:normAutofit fontScale="90000"/>
          </a:bodyPr>
          <a:lstStyle/>
          <a:p>
            <a:pPr lvl="0"/>
            <a:r>
              <a:rPr lang="pt-PT" dirty="0" smtClean="0"/>
              <a:t>Curso Prático </a:t>
            </a:r>
            <a:r>
              <a:rPr lang="pt-PT" i="1" dirty="0" smtClean="0"/>
              <a:t>on-line</a:t>
            </a:r>
            <a:r>
              <a:rPr lang="pt-PT" dirty="0" smtClean="0"/>
              <a:t> sobre o SNIG: Programa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7504" y="1628801"/>
            <a:ext cx="6083204" cy="44319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PT" sz="1600" dirty="0"/>
              <a:t>1 – O Sistema Nacional de Informação Geográfica (SNIG)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/>
              <a:t> Evolução do SNIG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/>
              <a:t> </a:t>
            </a:r>
            <a:r>
              <a:rPr lang="pt-PT" sz="1200" dirty="0" err="1"/>
              <a:t>Geoportal</a:t>
            </a:r>
            <a:r>
              <a:rPr lang="pt-PT" sz="1200" dirty="0"/>
              <a:t> do SNIG</a:t>
            </a:r>
          </a:p>
          <a:p>
            <a:pPr>
              <a:lnSpc>
                <a:spcPct val="150000"/>
              </a:lnSpc>
            </a:pPr>
            <a:r>
              <a:rPr lang="pt-PT" sz="1600" dirty="0"/>
              <a:t>2 – O Registo Nacional de Dados Geográficos (RNDG) do SNIG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/>
              <a:t> Análise Global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/>
              <a:t> Pesquisa: livre; através de Filtros; espacial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/>
              <a:t> Resultados: </a:t>
            </a:r>
            <a:r>
              <a:rPr lang="pt-PT" sz="1200" dirty="0" err="1"/>
              <a:t>Metadados</a:t>
            </a:r>
            <a:endParaRPr lang="pt-PT" sz="1200" dirty="0"/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/>
              <a:t> Exemplos demonstrativos</a:t>
            </a:r>
          </a:p>
          <a:p>
            <a:pPr>
              <a:lnSpc>
                <a:spcPct val="150000"/>
              </a:lnSpc>
            </a:pPr>
            <a:r>
              <a:rPr lang="pt-PT" sz="1600" dirty="0"/>
              <a:t>3 - Visualizador do SNIG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/>
              <a:t> Funcionalidades: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/>
              <a:t> Acesso à IG do RNDG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pt-PT" sz="1200" dirty="0"/>
              <a:t> Exemplos demonstrativos</a:t>
            </a:r>
          </a:p>
          <a:p>
            <a:pPr>
              <a:lnSpc>
                <a:spcPct val="150000"/>
              </a:lnSpc>
            </a:pPr>
            <a:r>
              <a:rPr lang="pt-PT" sz="1600" dirty="0"/>
              <a:t>4- Exercícios (</a:t>
            </a:r>
            <a:r>
              <a:rPr lang="pt-PT" sz="1600" i="1" dirty="0">
                <a:hlinkClick r:id="rId3"/>
              </a:rPr>
              <a:t>https://forms.gle/UCNvLbU7VdvmxHRs7</a:t>
            </a:r>
            <a:r>
              <a:rPr lang="pt-PT" sz="1600" dirty="0"/>
              <a:t>)</a:t>
            </a:r>
          </a:p>
          <a:p>
            <a:pPr>
              <a:lnSpc>
                <a:spcPct val="150000"/>
              </a:lnSpc>
            </a:pPr>
            <a:r>
              <a:rPr lang="pt-PT" sz="1600" dirty="0"/>
              <a:t>5 - Questionário sobre o SNIG (</a:t>
            </a:r>
            <a:r>
              <a:rPr lang="pt-PT" sz="1600" i="1" dirty="0">
                <a:hlinkClick r:id="rId4"/>
              </a:rPr>
              <a:t>https://forms.gle/8KXN2n2LNdvbZhet7</a:t>
            </a:r>
            <a:r>
              <a:rPr lang="pt-PT" sz="1600" dirty="0"/>
              <a:t>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347865" y="4365104"/>
            <a:ext cx="2952411" cy="33855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pt-PT" sz="1600" b="1" i="1" dirty="0"/>
              <a:t>Disseminar, Divulgar e Capacitar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 l="4074" t="13199" r="2309"/>
          <a:stretch>
            <a:fillRect/>
          </a:stretch>
        </p:blipFill>
        <p:spPr bwMode="auto">
          <a:xfrm>
            <a:off x="6750346" y="2183382"/>
            <a:ext cx="1908004" cy="136814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 l="8093" t="8592" r="8093" b="9785"/>
          <a:stretch>
            <a:fillRect/>
          </a:stretch>
        </p:blipFill>
        <p:spPr bwMode="auto">
          <a:xfrm>
            <a:off x="6732240" y="3335506"/>
            <a:ext cx="1944216" cy="13681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7" cstate="print">
            <a:lum bright="6000"/>
          </a:blip>
          <a:srcRect l="6647" t="7218" r="3620" b="16993"/>
          <a:stretch>
            <a:fillRect/>
          </a:stretch>
        </p:blipFill>
        <p:spPr bwMode="auto">
          <a:xfrm>
            <a:off x="6768249" y="4487634"/>
            <a:ext cx="1872198" cy="136815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86876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05359" y="188640"/>
            <a:ext cx="8136904" cy="1008112"/>
          </a:xfrm>
        </p:spPr>
        <p:txBody>
          <a:bodyPr>
            <a:noAutofit/>
          </a:bodyPr>
          <a:lstStyle/>
          <a:p>
            <a:r>
              <a:rPr lang="pt-PT" sz="3200" dirty="0"/>
              <a:t>Curso Prático </a:t>
            </a:r>
            <a:r>
              <a:rPr lang="pt-PT" sz="3200" i="1" dirty="0"/>
              <a:t>on-line </a:t>
            </a:r>
            <a:r>
              <a:rPr lang="pt-PT" sz="3200" dirty="0"/>
              <a:t>sobre o SNIG (V1 e V2</a:t>
            </a:r>
            <a:r>
              <a:rPr lang="pt-PT" sz="3200" dirty="0" smtClean="0"/>
              <a:t>)</a:t>
            </a:r>
            <a:endParaRPr lang="pt-PT" sz="32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718716"/>
              </p:ext>
            </p:extLst>
          </p:nvPr>
        </p:nvGraphicFramePr>
        <p:xfrm>
          <a:off x="719572" y="4869160"/>
          <a:ext cx="2520280" cy="76009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95221">
                  <a:extLst>
                    <a:ext uri="{9D8B030D-6E8A-4147-A177-3AD203B41FA5}">
                      <a16:colId xmlns:a16="http://schemas.microsoft.com/office/drawing/2014/main" val="2723397225"/>
                    </a:ext>
                  </a:extLst>
                </a:gridCol>
                <a:gridCol w="525059">
                  <a:extLst>
                    <a:ext uri="{9D8B030D-6E8A-4147-A177-3AD203B41FA5}">
                      <a16:colId xmlns:a16="http://schemas.microsoft.com/office/drawing/2014/main" val="1416084264"/>
                    </a:ext>
                  </a:extLst>
                </a:gridCol>
              </a:tblGrid>
              <a:tr h="113541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Curso SNIG - Versão 2:</a:t>
                      </a:r>
                    </a:p>
                    <a:p>
                      <a:pPr algn="l" fontAlgn="b"/>
                      <a:r>
                        <a:rPr lang="pt-P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(24 de Maio de 2023)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27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55474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Bolseiros DGT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4147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Estagiários DGT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326975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683568" y="2639587"/>
          <a:ext cx="2592288" cy="132778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93772">
                  <a:extLst>
                    <a:ext uri="{9D8B030D-6E8A-4147-A177-3AD203B41FA5}">
                      <a16:colId xmlns:a16="http://schemas.microsoft.com/office/drawing/2014/main" val="2723397225"/>
                    </a:ext>
                  </a:extLst>
                </a:gridCol>
                <a:gridCol w="498516">
                  <a:extLst>
                    <a:ext uri="{9D8B030D-6E8A-4147-A177-3AD203B41FA5}">
                      <a16:colId xmlns:a16="http://schemas.microsoft.com/office/drawing/2014/main" val="1416084264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Curso SNIG - Versão 1:</a:t>
                      </a:r>
                    </a:p>
                    <a:p>
                      <a:pPr algn="l" fontAlgn="b"/>
                      <a:r>
                        <a:rPr lang="pt-P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(29 de Março de 2023)</a:t>
                      </a:r>
                    </a:p>
                    <a:p>
                      <a:pPr algn="l" fontAlgn="b"/>
                      <a:r>
                        <a:rPr lang="pt-P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Funcionários da DGT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</a:t>
                      </a:r>
                      <a:endParaRPr lang="pt-PT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55474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DSGCI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4147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DSIC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32697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DSOT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44328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DSPRI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pt-PT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280450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79512" y="190812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V1</a:t>
            </a:r>
            <a:r>
              <a:rPr lang="pt-PT" sz="1600" dirty="0"/>
              <a:t> - A primeira versão do Curso sobre o SNIG destinou-se a </a:t>
            </a:r>
            <a:r>
              <a:rPr lang="pt-PT" sz="1600" b="1" dirty="0"/>
              <a:t>funcionários da Direção-Geral do Território </a:t>
            </a:r>
            <a:r>
              <a:rPr lang="pt-PT" sz="1600" dirty="0"/>
              <a:t>(29 de Março de 2023),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79512" y="4066387"/>
            <a:ext cx="7776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V2</a:t>
            </a:r>
            <a:r>
              <a:rPr lang="pt-PT" sz="1600" dirty="0"/>
              <a:t> - a segunda versão do Curso sobre o SNIG destinou-se a </a:t>
            </a:r>
            <a:r>
              <a:rPr lang="pt-PT" sz="1600" b="1" dirty="0"/>
              <a:t>Bolseiros e Estagiários da DGT </a:t>
            </a:r>
            <a:r>
              <a:rPr lang="pt-PT" sz="1600" dirty="0"/>
              <a:t>(24 de Maio de 2023)</a:t>
            </a:r>
          </a:p>
        </p:txBody>
      </p:sp>
    </p:spTree>
    <p:extLst>
      <p:ext uri="{BB962C8B-B14F-4D97-AF65-F5344CB8AC3E}">
        <p14:creationId xmlns:p14="http://schemas.microsoft.com/office/powerpoint/2010/main" val="33287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88540" y="293241"/>
            <a:ext cx="8136904" cy="1008112"/>
          </a:xfrm>
        </p:spPr>
        <p:txBody>
          <a:bodyPr>
            <a:noAutofit/>
          </a:bodyPr>
          <a:lstStyle/>
          <a:p>
            <a:r>
              <a:rPr lang="pt-PT" sz="3200" dirty="0"/>
              <a:t>Curso Prático </a:t>
            </a:r>
            <a:r>
              <a:rPr lang="pt-PT" sz="3200" i="1" dirty="0"/>
              <a:t>on-line </a:t>
            </a:r>
            <a:r>
              <a:rPr lang="pt-PT" sz="3200" dirty="0"/>
              <a:t>sobre o SNIG (</a:t>
            </a:r>
            <a:r>
              <a:rPr lang="pt-PT" sz="3200" dirty="0" smtClean="0"/>
              <a:t>V3</a:t>
            </a:r>
            <a:endParaRPr lang="pt-PT" sz="32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5004048" y="3075782"/>
          <a:ext cx="1584176" cy="24288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254139">
                  <a:extLst>
                    <a:ext uri="{9D8B030D-6E8A-4147-A177-3AD203B41FA5}">
                      <a16:colId xmlns:a16="http://schemas.microsoft.com/office/drawing/2014/main" val="2723397225"/>
                    </a:ext>
                  </a:extLst>
                </a:gridCol>
                <a:gridCol w="330037">
                  <a:extLst>
                    <a:ext uri="{9D8B030D-6E8A-4147-A177-3AD203B41FA5}">
                      <a16:colId xmlns:a16="http://schemas.microsoft.com/office/drawing/2014/main" val="1416084264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23 de novembro de 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55474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ANMP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4147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APA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32697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DGADR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44328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DGEG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2804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DGPC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605147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GNR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22789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ICNF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6570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IGAMAOT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75717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IH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913883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INE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10382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IPT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039928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LNEC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18204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LNEG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0252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PSP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1121127"/>
                  </a:ext>
                </a:extLst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/>
          </p:nvPr>
        </p:nvGraphicFramePr>
        <p:xfrm>
          <a:off x="6876256" y="3075782"/>
          <a:ext cx="1944216" cy="265747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690622">
                  <a:extLst>
                    <a:ext uri="{9D8B030D-6E8A-4147-A177-3AD203B41FA5}">
                      <a16:colId xmlns:a16="http://schemas.microsoft.com/office/drawing/2014/main" val="2723397225"/>
                    </a:ext>
                  </a:extLst>
                </a:gridCol>
                <a:gridCol w="253594">
                  <a:extLst>
                    <a:ext uri="{9D8B030D-6E8A-4147-A177-3AD203B41FA5}">
                      <a16:colId xmlns:a16="http://schemas.microsoft.com/office/drawing/2014/main" val="14160842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30 de novembro de 2023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109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55474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ANA Aeroportos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4147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APA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32697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AT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44328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DGADR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2804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DGPC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605147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DRAPLVT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22789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GNR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6570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ICNF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75717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IH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913883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INE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10382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LNEG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039928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PSP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18204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Secretaria Geral do Ambiente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0252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Turismo de Portugal</a:t>
                      </a:r>
                    </a:p>
                  </a:txBody>
                  <a:tcPr marL="114300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1121127"/>
                  </a:ext>
                </a:extLst>
              </a:tr>
            </a:tbl>
          </a:graphicData>
        </a:graphic>
      </p:graphicFrame>
      <p:graphicFrame>
        <p:nvGraphicFramePr>
          <p:cNvPr id="8" name="Tabela 7"/>
          <p:cNvGraphicFramePr>
            <a:graphicFrameLocks noGrp="1"/>
          </p:cNvGraphicFramePr>
          <p:nvPr>
            <p:extLst/>
          </p:nvPr>
        </p:nvGraphicFramePr>
        <p:xfrm>
          <a:off x="467544" y="1916832"/>
          <a:ext cx="1944216" cy="387858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70329">
                  <a:extLst>
                    <a:ext uri="{9D8B030D-6E8A-4147-A177-3AD203B41FA5}">
                      <a16:colId xmlns:a16="http://schemas.microsoft.com/office/drawing/2014/main" val="2723397225"/>
                    </a:ext>
                  </a:extLst>
                </a:gridCol>
                <a:gridCol w="373887">
                  <a:extLst>
                    <a:ext uri="{9D8B030D-6E8A-4147-A177-3AD203B41FA5}">
                      <a16:colId xmlns:a16="http://schemas.microsoft.com/office/drawing/2014/main" val="1416084264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Curso SNIG - Versão 3:</a:t>
                      </a:r>
                    </a:p>
                    <a:p>
                      <a:pPr algn="l" fontAlgn="b"/>
                      <a:r>
                        <a:rPr lang="pt-P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Administração</a:t>
                      </a:r>
                      <a:r>
                        <a:rPr lang="pt-PT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 Pública Central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244</a:t>
                      </a:r>
                      <a:endParaRPr lang="pt-PT" sz="11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3554745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ANA Aeroportos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41472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ANMP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232697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APA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443286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AT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0328045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DGADR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605147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DGEG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227896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DGPC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265703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DRAPLVT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75717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GNR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8913883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ICNF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10382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IGAMAOT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6039928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IH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218204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6402528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IPT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112112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LNEC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3366823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LNEG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447569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PSP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5966562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Secretaria Geral do Ambiente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1404687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pt-PT" sz="1100" b="0" i="0" u="none" strike="noStrike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Turismo de Portugal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P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23413754"/>
                  </a:ext>
                </a:extLst>
              </a:tr>
            </a:tbl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2591780" y="1949425"/>
            <a:ext cx="64087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b="1" dirty="0"/>
              <a:t>V3</a:t>
            </a:r>
            <a:r>
              <a:rPr lang="pt-PT" sz="1600" dirty="0"/>
              <a:t> - A terceira versão do Curso sobre o SNIG destinou-se a funcionários da </a:t>
            </a:r>
            <a:r>
              <a:rPr lang="pt-PT" sz="1600" b="1" dirty="0"/>
              <a:t>Administração Pública Central </a:t>
            </a:r>
            <a:r>
              <a:rPr lang="pt-PT" sz="1600" dirty="0"/>
              <a:t>fora da DGT, devido ao elevado número de inscrições, foi dividida em duas sessões (23 e 30 de Novembro de 2023)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3181390" y="3068960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CaixaDeTexto 5"/>
          <p:cNvSpPr txBox="1"/>
          <p:nvPr/>
        </p:nvSpPr>
        <p:spPr>
          <a:xfrm>
            <a:off x="2465739" y="3723854"/>
            <a:ext cx="253830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200" dirty="0"/>
              <a:t>De salientar o elevado nº de inscrições (</a:t>
            </a:r>
            <a:r>
              <a:rPr lang="pt-PT" sz="1200" b="1" dirty="0"/>
              <a:t>244</a:t>
            </a:r>
            <a:r>
              <a:rPr lang="pt-PT" sz="1200" dirty="0"/>
              <a:t>)</a:t>
            </a:r>
          </a:p>
          <a:p>
            <a:r>
              <a:rPr lang="pt-PT" sz="1200" dirty="0"/>
              <a:t>Estas foram as 3 Entidades com maior nº de inscrições:</a:t>
            </a:r>
          </a:p>
          <a:p>
            <a:pPr marL="742950" lvl="1" indent="-285750">
              <a:buFont typeface="+mj-lt"/>
              <a:buAutoNum type="arabicPeriod"/>
            </a:pPr>
            <a:r>
              <a:rPr lang="pt-PT" sz="1200" dirty="0"/>
              <a:t>ICNCF (139)</a:t>
            </a:r>
          </a:p>
          <a:p>
            <a:pPr marL="742950" lvl="1" indent="-285750">
              <a:buFont typeface="+mj-lt"/>
              <a:buAutoNum type="arabicPeriod"/>
            </a:pPr>
            <a:r>
              <a:rPr lang="pt-PT" sz="1200" dirty="0"/>
              <a:t>GNR (38)</a:t>
            </a:r>
          </a:p>
          <a:p>
            <a:pPr marL="742950" lvl="1" indent="-285750">
              <a:buFont typeface="+mj-lt"/>
              <a:buAutoNum type="arabicPeriod"/>
            </a:pPr>
            <a:r>
              <a:rPr lang="pt-PT" sz="1200" dirty="0"/>
              <a:t>LNEG (20)</a:t>
            </a:r>
          </a:p>
        </p:txBody>
      </p:sp>
    </p:spTree>
    <p:extLst>
      <p:ext uri="{BB962C8B-B14F-4D97-AF65-F5344CB8AC3E}">
        <p14:creationId xmlns:p14="http://schemas.microsoft.com/office/powerpoint/2010/main" val="170445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Curso </a:t>
            </a:r>
            <a:r>
              <a:rPr lang="pt-PT" dirty="0" smtClean="0"/>
              <a:t>Prático</a:t>
            </a:r>
            <a:r>
              <a:rPr lang="pt-PT" i="1" dirty="0"/>
              <a:t> on-line</a:t>
            </a:r>
            <a:r>
              <a:rPr lang="pt-PT" dirty="0" smtClean="0"/>
              <a:t> </a:t>
            </a:r>
            <a:r>
              <a:rPr lang="pt-PT" dirty="0"/>
              <a:t>sobre o </a:t>
            </a:r>
            <a:r>
              <a:rPr lang="pt-PT" dirty="0" smtClean="0"/>
              <a:t>SNIG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2123729" y="5160565"/>
            <a:ext cx="521656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dirty="0"/>
              <a:t>As próximas versões do Curso sobre o SNIG serão dedicadas à </a:t>
            </a:r>
            <a:r>
              <a:rPr lang="pt-PT" b="1" dirty="0"/>
              <a:t>Administração Regional e Local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251520" y="1703711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600" dirty="0"/>
              <a:t>Este Curso sobre o SNIG incide na parte prática do RNDG e do Visualizador do SNIG, incluindo um formulário com 18 exercícios para os alunos responderem. </a:t>
            </a:r>
          </a:p>
          <a:p>
            <a:endParaRPr lang="pt-PT" sz="1600" dirty="0"/>
          </a:p>
          <a:p>
            <a:r>
              <a:rPr lang="pt-PT" sz="1200" dirty="0"/>
              <a:t>Exemplo de respostas do Curso V2 a duas questões, uma recorrendo aos filtros do SNIG e outra utilizando o Visualizador:</a:t>
            </a:r>
          </a:p>
        </p:txBody>
      </p:sp>
      <p:graphicFrame>
        <p:nvGraphicFramePr>
          <p:cNvPr id="5" name="Gráfico 4"/>
          <p:cNvGraphicFramePr/>
          <p:nvPr>
            <p:extLst/>
          </p:nvPr>
        </p:nvGraphicFramePr>
        <p:xfrm>
          <a:off x="897713" y="2890199"/>
          <a:ext cx="2963401" cy="2011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/>
          <p:nvPr>
            <p:extLst/>
          </p:nvPr>
        </p:nvGraphicFramePr>
        <p:xfrm>
          <a:off x="4355977" y="2800577"/>
          <a:ext cx="2706649" cy="2191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8432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1600" y="2348880"/>
            <a:ext cx="7211144" cy="1138138"/>
          </a:xfrm>
        </p:spPr>
        <p:txBody>
          <a:bodyPr>
            <a:normAutofit/>
          </a:bodyPr>
          <a:lstStyle/>
          <a:p>
            <a:r>
              <a:rPr lang="pt-PT" sz="4800" b="1" dirty="0" err="1" smtClean="0"/>
              <a:t>ENiiG</a:t>
            </a:r>
            <a:r>
              <a:rPr lang="pt-PT" sz="4800" b="1" dirty="0" smtClean="0"/>
              <a:t> 2023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100979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84784"/>
            <a:ext cx="7719501" cy="1584176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843" y="3356992"/>
            <a:ext cx="683895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1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56792"/>
            <a:ext cx="8045647" cy="4392488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188640"/>
            <a:ext cx="5760640" cy="118218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6103515"/>
            <a:ext cx="756084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20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2348880"/>
            <a:ext cx="7211144" cy="1138138"/>
          </a:xfrm>
        </p:spPr>
        <p:txBody>
          <a:bodyPr>
            <a:normAutofit/>
          </a:bodyPr>
          <a:lstStyle/>
          <a:p>
            <a:r>
              <a:rPr lang="pt-PT" sz="4800" b="1" dirty="0" smtClean="0"/>
              <a:t>33ª Reunião CO-SNIG</a:t>
            </a:r>
            <a:endParaRPr lang="pt-PT" sz="4800" dirty="0"/>
          </a:p>
        </p:txBody>
      </p:sp>
      <p:sp>
        <p:nvSpPr>
          <p:cNvPr id="1028" name="AutoShape 4" descr="https://snig.dgterritorio.gov.pt/rndg/catalog/views/snig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0" name="AutoShape 6" descr="https://snig.dgterritorio.gov.pt/rndg/catalog/views/snig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2" name="AutoShape 8" descr="https://snig.dgterritorio.gov.pt/rndg/catalog/views/snig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sp>
        <p:nvSpPr>
          <p:cNvPr id="1034" name="AutoShape 10" descr="https://snig.dgterritorio.gov.pt/rndg/catalog/views/snig/images/logo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PT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149080"/>
            <a:ext cx="2162175" cy="51435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3203848" y="5733256"/>
            <a:ext cx="2106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/>
              <a:t>6</a:t>
            </a:r>
            <a:r>
              <a:rPr lang="pt-PT" dirty="0" smtClean="0"/>
              <a:t> de dezembro 2023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80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059832" y="1556792"/>
            <a:ext cx="3024336" cy="1256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200000"/>
              </a:lnSpc>
              <a:spcAft>
                <a:spcPts val="0"/>
              </a:spcAft>
            </a:pPr>
            <a:r>
              <a:rPr lang="pt-PT" sz="4400" dirty="0" smtClean="0">
                <a:ea typeface="Times New Roman" panose="02020603050405020304" pitchFamily="18" charset="0"/>
              </a:rPr>
              <a:t>Informações</a:t>
            </a:r>
            <a:endParaRPr lang="pt-PT" sz="4400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43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71600" y="2348880"/>
            <a:ext cx="7211144" cy="1138138"/>
          </a:xfrm>
        </p:spPr>
        <p:txBody>
          <a:bodyPr>
            <a:normAutofit/>
          </a:bodyPr>
          <a:lstStyle/>
          <a:p>
            <a:r>
              <a:rPr lang="pt-PT" sz="4800" b="1" dirty="0" smtClean="0"/>
              <a:t>JIIDE 2023</a:t>
            </a:r>
            <a:endParaRPr lang="pt-PT" sz="4800" dirty="0"/>
          </a:p>
        </p:txBody>
      </p:sp>
    </p:spTree>
    <p:extLst>
      <p:ext uri="{BB962C8B-B14F-4D97-AF65-F5344CB8AC3E}">
        <p14:creationId xmlns:p14="http://schemas.microsoft.com/office/powerpoint/2010/main" val="360574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556792"/>
            <a:ext cx="8687519" cy="1627985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395536" y="3429000"/>
            <a:ext cx="861551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b="1" dirty="0">
                <a:solidFill>
                  <a:srgbClr val="2645BA"/>
                </a:solidFill>
              </a:rPr>
              <a:t>Lema: </a:t>
            </a:r>
            <a:r>
              <a:rPr lang="pt-PT" sz="1400" dirty="0">
                <a:solidFill>
                  <a:srgbClr val="2645BA"/>
                </a:solidFill>
              </a:rPr>
              <a:t>Contributos </a:t>
            </a:r>
            <a:r>
              <a:rPr lang="pt-PT" sz="1400" dirty="0" smtClean="0">
                <a:solidFill>
                  <a:srgbClr val="2645BA"/>
                </a:solidFill>
              </a:rPr>
              <a:t>das Infraestruturas de </a:t>
            </a:r>
            <a:r>
              <a:rPr lang="pt-PT" sz="1400" dirty="0">
                <a:solidFill>
                  <a:srgbClr val="2645BA"/>
                </a:solidFill>
              </a:rPr>
              <a:t>Dados Espaciais para os Conjuntos de Dados de Elevado </a:t>
            </a:r>
            <a:r>
              <a:rPr lang="pt-PT" sz="1400" dirty="0" smtClean="0">
                <a:solidFill>
                  <a:srgbClr val="2645BA"/>
                </a:solidFill>
              </a:rPr>
              <a:t>Valor</a:t>
            </a:r>
            <a:endParaRPr lang="pt-PT" sz="1400" dirty="0">
              <a:solidFill>
                <a:srgbClr val="2645BA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95536" y="4149080"/>
            <a:ext cx="835292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 smtClean="0">
                <a:solidFill>
                  <a:srgbClr val="2645BA"/>
                </a:solidFill>
              </a:rPr>
              <a:t>Uma conferência </a:t>
            </a:r>
            <a:r>
              <a:rPr lang="pt-PT" sz="1400" dirty="0">
                <a:solidFill>
                  <a:srgbClr val="2645BA"/>
                </a:solidFill>
              </a:rPr>
              <a:t>convidada: </a:t>
            </a:r>
            <a:r>
              <a:rPr lang="pt-PT" sz="1400" dirty="0" smtClean="0">
                <a:solidFill>
                  <a:srgbClr val="2645BA"/>
                </a:solidFill>
              </a:rPr>
              <a:t>“</a:t>
            </a:r>
            <a:r>
              <a:rPr lang="en-US" sz="1400" i="1" dirty="0">
                <a:solidFill>
                  <a:srgbClr val="2645BA"/>
                </a:solidFill>
              </a:rPr>
              <a:t>High Value Datasets and INSPIR</a:t>
            </a:r>
            <a:r>
              <a:rPr lang="en-US" sz="1400" dirty="0">
                <a:solidFill>
                  <a:srgbClr val="2645BA"/>
                </a:solidFill>
              </a:rPr>
              <a:t>E</a:t>
            </a:r>
            <a:r>
              <a:rPr lang="en-US" sz="1400" dirty="0" smtClean="0">
                <a:solidFill>
                  <a:srgbClr val="2645BA"/>
                </a:solidFill>
              </a:rPr>
              <a:t>” - </a:t>
            </a:r>
            <a:r>
              <a:rPr lang="pt-PT" sz="1400" dirty="0">
                <a:solidFill>
                  <a:srgbClr val="2645BA"/>
                </a:solidFill>
              </a:rPr>
              <a:t>Jordi </a:t>
            </a:r>
            <a:r>
              <a:rPr lang="pt-PT" sz="1400" dirty="0" err="1">
                <a:solidFill>
                  <a:srgbClr val="2645BA"/>
                </a:solidFill>
              </a:rPr>
              <a:t>Escriu</a:t>
            </a:r>
            <a:r>
              <a:rPr lang="pt-PT" sz="1400" dirty="0">
                <a:solidFill>
                  <a:srgbClr val="2645BA"/>
                </a:solidFill>
              </a:rPr>
              <a:t>, do </a:t>
            </a:r>
            <a:r>
              <a:rPr lang="pt-PT" sz="1400" dirty="0" err="1">
                <a:solidFill>
                  <a:srgbClr val="2645BA"/>
                </a:solidFill>
              </a:rPr>
              <a:t>Joint</a:t>
            </a:r>
            <a:r>
              <a:rPr lang="pt-PT" sz="1400" dirty="0">
                <a:solidFill>
                  <a:srgbClr val="2645BA"/>
                </a:solidFill>
              </a:rPr>
              <a:t> Research Centre, da Comissão </a:t>
            </a:r>
            <a:r>
              <a:rPr lang="pt-PT" sz="1400" dirty="0" smtClean="0">
                <a:solidFill>
                  <a:srgbClr val="2645BA"/>
                </a:solidFill>
              </a:rPr>
              <a:t>Europeia</a:t>
            </a:r>
            <a:endParaRPr lang="en-US" sz="1400" dirty="0" smtClean="0">
              <a:solidFill>
                <a:srgbClr val="2645B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2645B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2645BA"/>
                </a:solidFill>
              </a:rPr>
              <a:t>Uma mesa </a:t>
            </a:r>
            <a:r>
              <a:rPr lang="en-US" sz="1400" dirty="0" err="1" smtClean="0">
                <a:solidFill>
                  <a:srgbClr val="2645BA"/>
                </a:solidFill>
              </a:rPr>
              <a:t>redonda</a:t>
            </a:r>
            <a:r>
              <a:rPr lang="en-US" sz="1400" dirty="0" smtClean="0">
                <a:solidFill>
                  <a:srgbClr val="2645BA"/>
                </a:solidFill>
              </a:rPr>
              <a:t>: “</a:t>
            </a:r>
            <a:r>
              <a:rPr lang="pt-PT" sz="1400" i="1" dirty="0" smtClean="0">
                <a:solidFill>
                  <a:srgbClr val="2645BA"/>
                </a:solidFill>
              </a:rPr>
              <a:t>Aplicação </a:t>
            </a:r>
            <a:r>
              <a:rPr lang="pt-PT" sz="1400" i="1" dirty="0">
                <a:solidFill>
                  <a:srgbClr val="2645BA"/>
                </a:solidFill>
              </a:rPr>
              <a:t>do Regulamento dos Conjuntos de Dados de Elevado Valor para a Informação </a:t>
            </a:r>
            <a:r>
              <a:rPr lang="pt-PT" sz="1400" i="1" dirty="0" smtClean="0">
                <a:solidFill>
                  <a:srgbClr val="2645BA"/>
                </a:solidFill>
              </a:rPr>
              <a:t>geográfica” </a:t>
            </a:r>
            <a:endParaRPr lang="pt-PT" sz="1400" i="1" dirty="0">
              <a:solidFill>
                <a:srgbClr val="2645B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400" dirty="0">
              <a:solidFill>
                <a:srgbClr val="2645B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2645BA"/>
                </a:solidFill>
              </a:rPr>
              <a:t>13 sessões temáticas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2645BA"/>
                </a:solidFill>
              </a:rPr>
              <a:t>69 comunicações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2645BA"/>
                </a:solidFill>
              </a:rPr>
              <a:t>7 workshops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PT" sz="1400" dirty="0">
              <a:solidFill>
                <a:srgbClr val="2645BA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PT" sz="1400" dirty="0">
                <a:solidFill>
                  <a:srgbClr val="2645BA"/>
                </a:solidFill>
              </a:rPr>
              <a:t>240 participantes</a:t>
            </a:r>
          </a:p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54933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999930" y="4566762"/>
            <a:ext cx="53236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 smtClean="0"/>
              <a:t>Resumos:   </a:t>
            </a:r>
            <a:r>
              <a:rPr lang="pt-PT" u="sng" dirty="0">
                <a:solidFill>
                  <a:srgbClr val="60606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</a:rPr>
              <a:t>https://www.dgterritorio.gov.pt/jiide2023/</a:t>
            </a:r>
          </a:p>
        </p:txBody>
      </p:sp>
      <p:sp>
        <p:nvSpPr>
          <p:cNvPr id="6" name="Retângulo 5"/>
          <p:cNvSpPr/>
          <p:nvPr/>
        </p:nvSpPr>
        <p:spPr>
          <a:xfrm>
            <a:off x="1002815" y="5589240"/>
            <a:ext cx="49245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pt-PT" dirty="0" smtClean="0"/>
              <a:t>Vídeos: </a:t>
            </a:r>
            <a:r>
              <a:rPr lang="pt-PT" u="sng" dirty="0">
                <a:solidFill>
                  <a:srgbClr val="606060"/>
                </a:solidFill>
                <a:latin typeface="Roboto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https://www.youtube.com/@JIIDE2023</a:t>
            </a:r>
            <a:endParaRPr lang="pt-PT" u="sng" dirty="0">
              <a:solidFill>
                <a:srgbClr val="606060"/>
              </a:solidFill>
              <a:latin typeface="Roboto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" y="946"/>
            <a:ext cx="7522999" cy="1409761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909" y="1653015"/>
            <a:ext cx="6415336" cy="285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6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11560" y="1052736"/>
            <a:ext cx="8136904" cy="1138138"/>
          </a:xfrm>
        </p:spPr>
        <p:txBody>
          <a:bodyPr>
            <a:noAutofit/>
          </a:bodyPr>
          <a:lstStyle/>
          <a:p>
            <a:r>
              <a:rPr lang="pt-PT" sz="1800" dirty="0"/>
              <a:t>REGULAMENTO (UE) 2023/2431 DA COMISSÃO</a:t>
            </a:r>
            <a:br>
              <a:rPr lang="pt-PT" sz="1800" dirty="0"/>
            </a:br>
            <a:r>
              <a:rPr lang="pt-PT" sz="1800" dirty="0"/>
              <a:t>de 24 de outubro de 2023</a:t>
            </a:r>
            <a:r>
              <a:rPr lang="pt-PT" sz="1400" dirty="0"/>
              <a:t/>
            </a:r>
            <a:br>
              <a:rPr lang="pt-PT" sz="1400" dirty="0"/>
            </a:br>
            <a:r>
              <a:rPr lang="pt-PT" sz="1400" dirty="0"/>
              <a:t>que altera o Regulamento (UE) </a:t>
            </a:r>
            <a:r>
              <a:rPr lang="pt-PT" sz="1400" dirty="0" err="1"/>
              <a:t>n.o</a:t>
            </a:r>
            <a:r>
              <a:rPr lang="pt-PT" sz="1400" dirty="0"/>
              <a:t> 1089/2010 que estabelece as disposições de execução da</a:t>
            </a:r>
            <a:br>
              <a:rPr lang="pt-PT" sz="1400" dirty="0"/>
            </a:br>
            <a:r>
              <a:rPr lang="pt-PT" sz="1400" dirty="0" smtClean="0"/>
              <a:t>Diretiva </a:t>
            </a:r>
            <a:r>
              <a:rPr lang="pt-PT" sz="1400" dirty="0"/>
              <a:t>2007/2/CE do Parlamento Europeu e do Conselho relativamente à interoperabilidade dos</a:t>
            </a:r>
            <a:br>
              <a:rPr lang="pt-PT" sz="1400" dirty="0"/>
            </a:br>
            <a:r>
              <a:rPr lang="pt-PT" sz="1400" dirty="0"/>
              <a:t>conjuntos e serviços de dados geográficos</a:t>
            </a:r>
          </a:p>
        </p:txBody>
      </p:sp>
      <p:sp>
        <p:nvSpPr>
          <p:cNvPr id="2" name="Retângulo 1"/>
          <p:cNvSpPr/>
          <p:nvPr/>
        </p:nvSpPr>
        <p:spPr>
          <a:xfrm>
            <a:off x="2123728" y="5898232"/>
            <a:ext cx="4968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https</a:t>
            </a:r>
            <a:r>
              <a:rPr lang="en-US" b="1" dirty="0"/>
              <a:t>://</a:t>
            </a:r>
            <a:r>
              <a:rPr lang="en-US" b="1" dirty="0" smtClean="0"/>
              <a:t>eur-lex.europa.eu/eli/reg/2023/2431/oj</a:t>
            </a:r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647564" y="3429000"/>
            <a:ext cx="806489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1400" dirty="0"/>
              <a:t>Nas conclusões da avaliação da Diretiva 2007/2/CE efetuada pela Comissão(3), foram expressas </a:t>
            </a:r>
            <a:r>
              <a:rPr lang="pt-PT" sz="1400" dirty="0" smtClean="0"/>
              <a:t>preocupações quanto </a:t>
            </a:r>
            <a:r>
              <a:rPr lang="pt-PT" sz="1400" dirty="0"/>
              <a:t>à </a:t>
            </a:r>
            <a:r>
              <a:rPr lang="pt-PT" sz="1400" b="1" dirty="0"/>
              <a:t>complexidade e viabilidade da aplicação das disposições </a:t>
            </a:r>
            <a:r>
              <a:rPr lang="pt-PT" sz="1400" dirty="0"/>
              <a:t>relativas à </a:t>
            </a:r>
            <a:r>
              <a:rPr lang="pt-PT" sz="1400" b="1" dirty="0"/>
              <a:t>interoperabilidade</a:t>
            </a:r>
            <a:r>
              <a:rPr lang="pt-PT" sz="1400" dirty="0"/>
              <a:t> dos conjuntos </a:t>
            </a:r>
            <a:r>
              <a:rPr lang="pt-PT" sz="1400" dirty="0" smtClean="0"/>
              <a:t>e serviços </a:t>
            </a:r>
            <a:r>
              <a:rPr lang="pt-PT" sz="1400" dirty="0"/>
              <a:t>de dados geográficos. </a:t>
            </a:r>
            <a:endParaRPr lang="pt-PT" sz="1400" dirty="0" smtClean="0"/>
          </a:p>
          <a:p>
            <a:pPr algn="just"/>
            <a:endParaRPr lang="pt-PT" sz="1400" dirty="0"/>
          </a:p>
          <a:p>
            <a:pPr algn="just"/>
            <a:r>
              <a:rPr lang="pt-PT" sz="1400" dirty="0" smtClean="0"/>
              <a:t>Procedeu-se</a:t>
            </a:r>
            <a:r>
              <a:rPr lang="pt-PT" sz="1400" dirty="0"/>
              <a:t>, portanto, a um reexame do Regulamento (UE) </a:t>
            </a:r>
            <a:r>
              <a:rPr lang="pt-PT" sz="1400" dirty="0" err="1"/>
              <a:t>n.o</a:t>
            </a:r>
            <a:r>
              <a:rPr lang="pt-PT" sz="1400" dirty="0"/>
              <a:t> 1089/2010 </a:t>
            </a:r>
            <a:r>
              <a:rPr lang="pt-PT" sz="1400" dirty="0" smtClean="0"/>
              <a:t>e realizaram-se </a:t>
            </a:r>
            <a:r>
              <a:rPr lang="pt-PT" sz="1400" dirty="0"/>
              <a:t>várias rondas de consultas com peritos, tendo-se concluído pela necessidade de </a:t>
            </a:r>
            <a:r>
              <a:rPr lang="pt-PT" sz="1400" b="1" dirty="0" smtClean="0"/>
              <a:t>algumas simplificações </a:t>
            </a:r>
            <a:r>
              <a:rPr lang="pt-PT" sz="1400" b="1" dirty="0"/>
              <a:t>e clarificações </a:t>
            </a:r>
            <a:r>
              <a:rPr lang="pt-PT" sz="1400" dirty="0"/>
              <a:t>para facilitar a aplicação do mesmo.</a:t>
            </a:r>
          </a:p>
        </p:txBody>
      </p:sp>
    </p:spTree>
    <p:extLst>
      <p:ext uri="{BB962C8B-B14F-4D97-AF65-F5344CB8AC3E}">
        <p14:creationId xmlns:p14="http://schemas.microsoft.com/office/powerpoint/2010/main" val="227225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23528" y="1484784"/>
            <a:ext cx="842493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400" dirty="0"/>
              <a:t>A alteração introduz as seguintes alterações gerais no regulamento para simplificar e tornar a implementação </a:t>
            </a:r>
            <a:r>
              <a:rPr lang="pt-PT" sz="1400" dirty="0" smtClean="0"/>
              <a:t>INSPIRE mais </a:t>
            </a:r>
            <a:r>
              <a:rPr lang="pt-PT" sz="1400" dirty="0"/>
              <a:t>flexível</a:t>
            </a:r>
            <a:r>
              <a:rPr lang="pt-PT" sz="1400" dirty="0" smtClean="0"/>
              <a:t>:</a:t>
            </a:r>
          </a:p>
          <a:p>
            <a:pPr algn="just"/>
            <a:endParaRPr lang="pt-PT" sz="1100" dirty="0"/>
          </a:p>
          <a:p>
            <a:pPr algn="just"/>
            <a:endParaRPr lang="pt-PT" sz="11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sz="1200" dirty="0" smtClean="0"/>
              <a:t>substituir </a:t>
            </a:r>
            <a:r>
              <a:rPr lang="pt-PT" sz="1200" dirty="0"/>
              <a:t>a menção explícita da </a:t>
            </a:r>
            <a:r>
              <a:rPr lang="pt-PT" sz="1200" b="1" dirty="0"/>
              <a:t>lista de códigos e dos valores de enumeração </a:t>
            </a:r>
            <a:r>
              <a:rPr lang="pt-PT" sz="1200" b="1" dirty="0" smtClean="0"/>
              <a:t>por </a:t>
            </a:r>
            <a:r>
              <a:rPr lang="pt-PT" sz="1200" b="1" dirty="0"/>
              <a:t>uma referência ao registo INSPIRE</a:t>
            </a:r>
            <a:r>
              <a:rPr lang="pt-PT" sz="1200" dirty="0"/>
              <a:t>, onde estes valores são agora geridos, sob a governação do grupo de peritos INSPIRE da Comissão (MIG</a:t>
            </a:r>
            <a:r>
              <a:rPr lang="pt-PT" sz="1200" dirty="0" smtClean="0"/>
              <a:t>) 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PT" sz="1100" dirty="0" smtClean="0"/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pt-PT" sz="1100" dirty="0" smtClean="0"/>
              <a:t>Uma </a:t>
            </a:r>
            <a:r>
              <a:rPr lang="pt-PT" sz="1100" dirty="0"/>
              <a:t>vez que a terminologia dos domínios evolui ao longo do tempo, esta alteração aumentará a flexibilidade e a rapidez do processo de gestão das alterações das listas de códigos e dos valores correspondentes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PT" sz="1100" dirty="0" smtClean="0"/>
          </a:p>
          <a:p>
            <a:pPr algn="just"/>
            <a:endParaRPr lang="pt-PT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sz="1200" dirty="0" smtClean="0"/>
              <a:t>esclarecimento sobre o </a:t>
            </a:r>
            <a:r>
              <a:rPr lang="pt-PT" sz="1200" b="1" dirty="0" smtClean="0"/>
              <a:t>fornecimento de valores para atributos “</a:t>
            </a:r>
            <a:r>
              <a:rPr lang="pt-PT" sz="1200" b="1" i="1" dirty="0" err="1" smtClean="0"/>
              <a:t>voidable</a:t>
            </a:r>
            <a:r>
              <a:rPr lang="pt-PT" sz="1200" b="1" dirty="0" smtClean="0"/>
              <a:t>” </a:t>
            </a:r>
            <a:r>
              <a:rPr lang="pt-PT" sz="1200" dirty="0"/>
              <a:t>e aqueles atributos para os quais pode não existir </a:t>
            </a:r>
            <a:r>
              <a:rPr lang="pt-PT" sz="1200" dirty="0" smtClean="0"/>
              <a:t>valor</a:t>
            </a:r>
            <a:endParaRPr lang="pt-PT" sz="1200" dirty="0"/>
          </a:p>
          <a:p>
            <a:pPr algn="just"/>
            <a:endParaRPr lang="pt-PT" sz="1100" dirty="0" smtClean="0"/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pt-PT" sz="1100" dirty="0" smtClean="0"/>
              <a:t>clarifica </a:t>
            </a:r>
            <a:r>
              <a:rPr lang="pt-PT" sz="1100" dirty="0"/>
              <a:t>que não é </a:t>
            </a:r>
            <a:r>
              <a:rPr lang="pt-PT" sz="1100" dirty="0" smtClean="0"/>
              <a:t>necessário fornecer </a:t>
            </a:r>
            <a:r>
              <a:rPr lang="pt-PT" sz="1100" dirty="0"/>
              <a:t>valores para atributos para os quais, na realidade, não existam valores, </a:t>
            </a:r>
            <a:r>
              <a:rPr lang="pt-PT" sz="1100" dirty="0" smtClean="0"/>
              <a:t>explicitando </a:t>
            </a:r>
            <a:r>
              <a:rPr lang="pt-PT" sz="1100" dirty="0"/>
              <a:t>melhor o conceito </a:t>
            </a:r>
            <a:r>
              <a:rPr lang="pt-PT" sz="1100" dirty="0" smtClean="0"/>
              <a:t>de «</a:t>
            </a:r>
            <a:r>
              <a:rPr lang="pt-PT" sz="1100" dirty="0"/>
              <a:t>potencialmente vazio» (</a:t>
            </a:r>
            <a:r>
              <a:rPr lang="pt-PT" sz="1100" dirty="0" err="1"/>
              <a:t>voidability</a:t>
            </a:r>
            <a:r>
              <a:rPr lang="pt-PT" sz="1100" dirty="0"/>
              <a:t>) e evitando interpretações erróneas. No caso dos atributos e das associações potencialmente vazios para os quais não existam valores, </a:t>
            </a:r>
            <a:r>
              <a:rPr lang="pt-PT" sz="1100" b="1" dirty="0"/>
              <a:t>os Estados-Membros podem omitir o valor</a:t>
            </a:r>
            <a:r>
              <a:rPr lang="pt-PT" sz="1100" dirty="0"/>
              <a:t>.</a:t>
            </a:r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endParaRPr lang="pt-PT" sz="1100" dirty="0" smtClean="0"/>
          </a:p>
          <a:p>
            <a:pPr algn="just"/>
            <a:endParaRPr lang="pt-PT" sz="1100" dirty="0"/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PT" sz="1200" dirty="0"/>
              <a:t>i</a:t>
            </a:r>
            <a:r>
              <a:rPr lang="pt-PT" sz="1200" dirty="0" smtClean="0"/>
              <a:t>ntrodução de mecanismo </a:t>
            </a:r>
            <a:r>
              <a:rPr lang="pt-PT" sz="1200" dirty="0"/>
              <a:t>para </a:t>
            </a:r>
            <a:r>
              <a:rPr lang="pt-PT" sz="1200" b="1" dirty="0"/>
              <a:t>permitir sistemas de referência coordenados (nacionais) adicionais</a:t>
            </a:r>
            <a:r>
              <a:rPr lang="pt-PT" sz="1200" dirty="0"/>
              <a:t>, sob a governação do MIG. </a:t>
            </a:r>
            <a:endParaRPr lang="pt-PT" sz="1200" dirty="0" smtClean="0"/>
          </a:p>
          <a:p>
            <a:pPr algn="just"/>
            <a:endParaRPr lang="pt-PT" sz="1200" dirty="0" smtClean="0"/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PT" sz="1100" dirty="0" smtClean="0"/>
          </a:p>
          <a:p>
            <a:pPr marL="628650" lvl="1" indent="-171450" algn="just">
              <a:buFont typeface="Wingdings" panose="05000000000000000000" pitchFamily="2" charset="2"/>
              <a:buChar char="q"/>
            </a:pPr>
            <a:r>
              <a:rPr lang="pt-PT" sz="1100" dirty="0" smtClean="0"/>
              <a:t>os </a:t>
            </a:r>
            <a:r>
              <a:rPr lang="pt-PT" sz="1100" dirty="0"/>
              <a:t>serviços da Comissão (</a:t>
            </a:r>
            <a:r>
              <a:rPr lang="pt-PT" sz="1100" dirty="0" smtClean="0"/>
              <a:t>Centro Comum </a:t>
            </a:r>
            <a:r>
              <a:rPr lang="pt-PT" sz="1100" dirty="0"/>
              <a:t>de Investigação), com assistência do grupo de peritos já existente, devem criar e operar um registo </a:t>
            </a:r>
            <a:r>
              <a:rPr lang="pt-PT" sz="1100" dirty="0" smtClean="0"/>
              <a:t>dos SRC</a:t>
            </a:r>
            <a:r>
              <a:rPr lang="pt-PT" sz="1100" dirty="0"/>
              <a:t>, incluindo os parâmetros de definição e transformação dos mesmos.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0" y="116632"/>
            <a:ext cx="741682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200" b="1" dirty="0"/>
              <a:t>REGULAMENTO (UE) 2023/2431 DA </a:t>
            </a:r>
            <a:r>
              <a:rPr lang="pt-PT" sz="1200" b="1" dirty="0" smtClean="0"/>
              <a:t>COMISSÃO de </a:t>
            </a:r>
            <a:r>
              <a:rPr lang="pt-PT" sz="1200" b="1" dirty="0"/>
              <a:t>24 de outubro de 2023</a:t>
            </a:r>
            <a:r>
              <a:rPr lang="pt-PT" sz="1050" b="1" dirty="0"/>
              <a:t/>
            </a:r>
            <a:br>
              <a:rPr lang="pt-PT" sz="1050" b="1" dirty="0"/>
            </a:br>
            <a:r>
              <a:rPr lang="pt-PT" sz="1050" dirty="0"/>
              <a:t>que altera o Regulamento (UE) </a:t>
            </a:r>
            <a:r>
              <a:rPr lang="pt-PT" sz="1050" dirty="0" err="1"/>
              <a:t>n.o</a:t>
            </a:r>
            <a:r>
              <a:rPr lang="pt-PT" sz="1050" dirty="0"/>
              <a:t> 1089/2010 que estabelece as disposições de execução </a:t>
            </a:r>
            <a:r>
              <a:rPr lang="pt-PT" sz="1050" dirty="0" smtClean="0"/>
              <a:t>da Diretiva </a:t>
            </a:r>
            <a:r>
              <a:rPr lang="pt-PT" sz="1050" dirty="0"/>
              <a:t>2007/2/CE do Parlamento Europeu e do Conselho relativamente à interoperabilidade </a:t>
            </a:r>
            <a:r>
              <a:rPr lang="pt-PT" sz="1050" dirty="0" smtClean="0"/>
              <a:t>dos conjuntos </a:t>
            </a:r>
            <a:r>
              <a:rPr lang="pt-PT" sz="1050" dirty="0"/>
              <a:t>e serviços de dados geográficos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2339752" y="6248322"/>
            <a:ext cx="43204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https</a:t>
            </a:r>
            <a:r>
              <a:rPr lang="en-US" sz="1600" b="1" dirty="0"/>
              <a:t>://</a:t>
            </a:r>
            <a:r>
              <a:rPr lang="en-US" sz="1600" b="1" dirty="0" smtClean="0"/>
              <a:t>eur-lex.europa.eu/eli/reg/2023/2431/oj</a:t>
            </a:r>
            <a:endParaRPr lang="pt-PT" sz="1600" dirty="0"/>
          </a:p>
        </p:txBody>
      </p:sp>
    </p:spTree>
    <p:extLst>
      <p:ext uri="{BB962C8B-B14F-4D97-AF65-F5344CB8AC3E}">
        <p14:creationId xmlns:p14="http://schemas.microsoft.com/office/powerpoint/2010/main" val="2175581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043608" y="1268760"/>
            <a:ext cx="7211144" cy="1138138"/>
          </a:xfrm>
        </p:spPr>
        <p:txBody>
          <a:bodyPr>
            <a:normAutofit/>
          </a:bodyPr>
          <a:lstStyle/>
          <a:p>
            <a:r>
              <a:rPr lang="pt-PT" sz="4800" b="1" dirty="0" smtClean="0"/>
              <a:t>Conferência INSPIRE 2023</a:t>
            </a:r>
            <a:endParaRPr lang="pt-PT" sz="4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763" y="2550914"/>
            <a:ext cx="832485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69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2752</TotalTime>
  <Words>1637</Words>
  <Application>Microsoft Office PowerPoint</Application>
  <PresentationFormat>Apresentação no Ecrã (4:3)</PresentationFormat>
  <Paragraphs>283</Paragraphs>
  <Slides>29</Slides>
  <Notes>7</Notes>
  <HiddenSlides>0</HiddenSlides>
  <MMClips>0</MMClips>
  <ScaleCrop>false</ScaleCrop>
  <HeadingPairs>
    <vt:vector size="8" baseType="variant">
      <vt:variant>
        <vt:lpstr>Tipos de letra usados</vt:lpstr>
      </vt:variant>
      <vt:variant>
        <vt:i4>7</vt:i4>
      </vt:variant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8" baseType="lpstr">
      <vt:lpstr>Arial</vt:lpstr>
      <vt:lpstr>Arial Narrow</vt:lpstr>
      <vt:lpstr>Calibri</vt:lpstr>
      <vt:lpstr>Calibri Light</vt:lpstr>
      <vt:lpstr>Roboto</vt:lpstr>
      <vt:lpstr>Times New Roman</vt:lpstr>
      <vt:lpstr>Wingdings</vt:lpstr>
      <vt:lpstr>Office Theme</vt:lpstr>
      <vt:lpstr>Acrobat Document</vt:lpstr>
      <vt:lpstr>33ª Reunião CO-SNIG</vt:lpstr>
      <vt:lpstr>33ª Reunião CO-SNIG</vt:lpstr>
      <vt:lpstr>Apresentação do PowerPoint</vt:lpstr>
      <vt:lpstr>JIIDE 2023</vt:lpstr>
      <vt:lpstr>Apresentação do PowerPoint</vt:lpstr>
      <vt:lpstr>Apresentação do PowerPoint</vt:lpstr>
      <vt:lpstr>REGULAMENTO (UE) 2023/2431 DA COMISSÃO de 24 de outubro de 2023 que altera o Regulamento (UE) n.o 1089/2010 que estabelece as disposições de execução da Diretiva 2007/2/CE do Parlamento Europeu e do Conselho relativamente à interoperabilidade dos conjuntos e serviços de dados geográficos</vt:lpstr>
      <vt:lpstr>Apresentação do PowerPoint</vt:lpstr>
      <vt:lpstr>Conferência INSPIRE 2023</vt:lpstr>
      <vt:lpstr>Apresentação do PowerPoint</vt:lpstr>
      <vt:lpstr>Apresentação do PowerPoint</vt:lpstr>
      <vt:lpstr>Reunião MIG e MiG-T</vt:lpstr>
      <vt:lpstr>Reuniões MIG e MiG-T   - Agendas -</vt:lpstr>
      <vt:lpstr>Apresentação do PowerPoint</vt:lpstr>
      <vt:lpstr>Apresentação do PowerPoint</vt:lpstr>
      <vt:lpstr>Evolução da Diretiva INSPIRE</vt:lpstr>
      <vt:lpstr>Apresentação do PowerPoint</vt:lpstr>
      <vt:lpstr>Apresentação do PowerPoint</vt:lpstr>
      <vt:lpstr>Novo Geoportal INSPIRE</vt:lpstr>
      <vt:lpstr>Novo Geoportal INSPIRE</vt:lpstr>
      <vt:lpstr>Curso sobre o SNIG</vt:lpstr>
      <vt:lpstr>Curso Prático on-line sobre o SNIG: Programa</vt:lpstr>
      <vt:lpstr>Curso Prático on-line sobre o SNIG (V1 e V2)</vt:lpstr>
      <vt:lpstr>Curso Prático on-line sobre o SNIG (V3</vt:lpstr>
      <vt:lpstr>Curso Prático on-line sobre o SNIG</vt:lpstr>
      <vt:lpstr>ENiiG 2023</vt:lpstr>
      <vt:lpstr>Apresentação do PowerPoint</vt:lpstr>
      <vt:lpstr>Apresentação do PowerPoint</vt:lpstr>
      <vt:lpstr>33ª Reunião CO-SNIG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ESTRATÉGIA PARA A PROMOÇÃO DO SNIG</dc:title>
  <dc:creator>Francisco Neves</dc:creator>
  <cp:lastModifiedBy>Paulo Manuel Patrício</cp:lastModifiedBy>
  <cp:revision>352</cp:revision>
  <dcterms:created xsi:type="dcterms:W3CDTF">2020-08-11T15:10:00Z</dcterms:created>
  <dcterms:modified xsi:type="dcterms:W3CDTF">2023-12-06T17:21:19Z</dcterms:modified>
</cp:coreProperties>
</file>